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58" r:id="rId3"/>
    <p:sldId id="277" r:id="rId4"/>
    <p:sldId id="259" r:id="rId5"/>
    <p:sldId id="260" r:id="rId6"/>
    <p:sldId id="261" r:id="rId7"/>
    <p:sldId id="262" r:id="rId8"/>
    <p:sldId id="263" r:id="rId9"/>
    <p:sldId id="274" r:id="rId10"/>
    <p:sldId id="264" r:id="rId11"/>
    <p:sldId id="265" r:id="rId12"/>
    <p:sldId id="266" r:id="rId13"/>
    <p:sldId id="267" r:id="rId14"/>
    <p:sldId id="268" r:id="rId15"/>
    <p:sldId id="269" r:id="rId16"/>
    <p:sldId id="275" r:id="rId17"/>
    <p:sldId id="270" r:id="rId18"/>
    <p:sldId id="276" r:id="rId19"/>
    <p:sldId id="271" r:id="rId20"/>
    <p:sldId id="272" r:id="rId21"/>
    <p:sldId id="27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p:scale>
          <a:sx n="66" d="100"/>
          <a:sy n="66" d="100"/>
        </p:scale>
        <p:origin x="-1398" y="-6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35E291-E449-4660-AD51-6129CC9A1460}" type="datetimeFigureOut">
              <a:rPr lang="en-GB" smtClean="0"/>
              <a:t>06/10/2016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AAF6B2-7786-478D-A550-42A05CD1090C}" type="slidenum">
              <a:rPr lang="en-GB" smtClean="0"/>
              <a:t>‹#›</a:t>
            </a:fld>
            <a:endParaRPr lang="en-GB"/>
          </a:p>
        </p:txBody>
      </p:sp>
    </p:spTree>
    <p:extLst>
      <p:ext uri="{BB962C8B-B14F-4D97-AF65-F5344CB8AC3E}">
        <p14:creationId xmlns:p14="http://schemas.microsoft.com/office/powerpoint/2010/main" val="3274961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07B12898-0C24-4065-8B99-F0F013BF5457}" type="slidenum">
              <a:rPr lang="en-GB" altLang="en-US" sz="1200"/>
              <a:pPr eaLnBrk="1" hangingPunct="1"/>
              <a:t>1</a:t>
            </a:fld>
            <a:endParaRPr lang="en-GB" altLang="en-US"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Introduce the session saying that parents and carers have a key role to play in creating a safe ICT learning environment and culture, through promoting Internet safety/ ICT safety at home and thus reinforcing the messages taught in school. </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ICT is a very exciting subject and the technology brings enormous  benefits to us all both educationally and socially.  ICT plays a key role ICT in supporting learning and teaching</a:t>
            </a:r>
          </a:p>
        </p:txBody>
      </p:sp>
    </p:spTree>
    <p:extLst>
      <p:ext uri="{BB962C8B-B14F-4D97-AF65-F5344CB8AC3E}">
        <p14:creationId xmlns:p14="http://schemas.microsoft.com/office/powerpoint/2010/main" val="209646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50070969-4301-45B6-BD90-93549F28F428}" type="slidenum">
              <a:rPr lang="en-GB" altLang="en-US" sz="1200"/>
              <a:pPr eaLnBrk="1" hangingPunct="1"/>
              <a:t>2</a:t>
            </a:fld>
            <a:endParaRPr lang="en-GB" altLang="en-US" sz="120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cs typeface="Arial" panose="020B0604020202020204" pitchFamily="34" charset="0"/>
              </a:rPr>
              <a:t>Although this is a survey of children how many of us are part of these statistics?</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There are many websites that are biased, misleading or just untrue.  How can we help our children and young people to distinguish between these?</a:t>
            </a:r>
          </a:p>
        </p:txBody>
      </p:sp>
    </p:spTree>
    <p:extLst>
      <p:ext uri="{BB962C8B-B14F-4D97-AF65-F5344CB8AC3E}">
        <p14:creationId xmlns:p14="http://schemas.microsoft.com/office/powerpoint/2010/main" val="1450308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E3A2D9AC-56D5-4043-A6DD-5B4D414096DF}" type="slidenum">
              <a:rPr lang="en-GB" altLang="en-US" sz="1200"/>
              <a:pPr eaLnBrk="1" hangingPunct="1"/>
              <a:t>5</a:t>
            </a:fld>
            <a:endParaRPr lang="en-GB" altLang="en-US" sz="120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This slide identifies some of the technologies currently being used by our children and young people.  </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b="1">
                <a:latin typeface="Arial" panose="020B0604020202020204" pitchFamily="34" charset="0"/>
                <a:cs typeface="Arial" panose="020B0604020202020204" pitchFamily="34" charset="0"/>
              </a:rPr>
              <a:t>What Next ???</a:t>
            </a:r>
            <a:r>
              <a:rPr lang="en-GB" altLang="en-US">
                <a:latin typeface="Arial" panose="020B0604020202020204" pitchFamily="34" charset="0"/>
                <a:cs typeface="Arial" panose="020B0604020202020204" pitchFamily="34" charset="0"/>
              </a:rPr>
              <a:t>  New technologies are continuing to evolve and will probably link location to the user which will raise many eSafety issues.  We need to ‘watch this space’!</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The following slides look at some of these technologies in greater detail to help clarify  understanding. </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The following do not have slides but here are the definitions if needed:</a:t>
            </a:r>
          </a:p>
          <a:p>
            <a:pPr eaLnBrk="1" hangingPunct="1"/>
            <a:r>
              <a:rPr lang="en-GB" altLang="en-US" b="1">
                <a:latin typeface="Arial" panose="020B0604020202020204" pitchFamily="34" charset="0"/>
                <a:cs typeface="Arial" panose="020B0604020202020204" pitchFamily="34" charset="0"/>
              </a:rPr>
              <a:t>eMail</a:t>
            </a:r>
            <a:r>
              <a:rPr lang="en-GB" altLang="en-US">
                <a:latin typeface="Arial" panose="020B0604020202020204" pitchFamily="34" charset="0"/>
                <a:cs typeface="Arial" panose="020B0604020202020204" pitchFamily="34" charset="0"/>
              </a:rPr>
              <a:t> – many adults used email as part of their daily life. </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b="1">
                <a:latin typeface="Arial" panose="020B0604020202020204" pitchFamily="34" charset="0"/>
                <a:cs typeface="Arial" panose="020B0604020202020204" pitchFamily="34" charset="0"/>
              </a:rPr>
              <a:t>Wiki</a:t>
            </a:r>
            <a:r>
              <a:rPr lang="en-GB" altLang="en-US">
                <a:latin typeface="Arial" panose="020B0604020202020204" pitchFamily="34" charset="0"/>
                <a:cs typeface="Arial" panose="020B0604020202020204" pitchFamily="34" charset="0"/>
              </a:rPr>
              <a:t> ( Hawaiian word meaning quick) – First Wiki was in 1995. It is a simple piece of software that allows users to freely add, remove and edit Web page  content using any Web browser. It has an “open editing" concept which means that anyone can edit the content with the changes being tracked. </a:t>
            </a:r>
            <a:r>
              <a:rPr lang="en-GB" altLang="en-US" b="1">
                <a:latin typeface="Arial" panose="020B0604020202020204" pitchFamily="34" charset="0"/>
                <a:cs typeface="Arial" panose="020B0604020202020204" pitchFamily="34" charset="0"/>
              </a:rPr>
              <a:t>Wikipedia</a:t>
            </a:r>
            <a:r>
              <a:rPr lang="en-GB" altLang="en-US">
                <a:latin typeface="Arial" panose="020B0604020202020204" pitchFamily="34" charset="0"/>
                <a:cs typeface="Arial" panose="020B0604020202020204" pitchFamily="34" charset="0"/>
              </a:rPr>
              <a:t> is the most well known – a web based encyclopaedia.  It is a really good place to go to find out definitions</a:t>
            </a:r>
          </a:p>
          <a:p>
            <a:pPr eaLnBrk="1" hangingPunct="1"/>
            <a:endParaRPr lang="en-GB" altLang="en-US" b="1">
              <a:latin typeface="Arial" panose="020B0604020202020204" pitchFamily="34" charset="0"/>
              <a:cs typeface="Arial" panose="020B0604020202020204" pitchFamily="34" charset="0"/>
            </a:endParaRPr>
          </a:p>
          <a:p>
            <a:pPr eaLnBrk="1" hangingPunct="1"/>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8286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632E6C22-3F87-4080-B2D8-ACDE3656E48C}" type="slidenum">
              <a:rPr lang="en-GB" altLang="en-US" sz="1200"/>
              <a:pPr eaLnBrk="1" hangingPunct="1"/>
              <a:t>6</a:t>
            </a:fld>
            <a:endParaRPr lang="en-GB" alt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pPr>
            <a:r>
              <a:rPr lang="en-GB" altLang="en-US">
                <a:latin typeface="Arial" panose="020B0604020202020204" pitchFamily="34" charset="0"/>
                <a:cs typeface="Arial" panose="020B0604020202020204" pitchFamily="34" charset="0"/>
              </a:rPr>
              <a:t>This is an area that is really developing at a rapid rate – we have already</a:t>
            </a:r>
            <a:endParaRPr lang="en-GB" altLang="en-US" b="1">
              <a:latin typeface="Arial" panose="020B0604020202020204" pitchFamily="34" charset="0"/>
              <a:cs typeface="Arial" panose="020B0604020202020204" pitchFamily="34" charset="0"/>
            </a:endParaRPr>
          </a:p>
          <a:p>
            <a:pPr marL="228600" indent="-228600" eaLnBrk="1" hangingPunct="1">
              <a:spcBef>
                <a:spcPct val="0"/>
              </a:spcBef>
            </a:pPr>
            <a:r>
              <a:rPr lang="en-GB" altLang="en-US">
                <a:latin typeface="Arial" panose="020B0604020202020204" pitchFamily="34" charset="0"/>
                <a:cs typeface="Arial" panose="020B0604020202020204" pitchFamily="34" charset="0"/>
              </a:rPr>
              <a:t>mentioned iPhones.   If you have a mobile phone just think back to your first</a:t>
            </a:r>
          </a:p>
          <a:p>
            <a:pPr marL="228600" indent="-228600" eaLnBrk="1" hangingPunct="1">
              <a:spcBef>
                <a:spcPct val="0"/>
              </a:spcBef>
            </a:pPr>
            <a:r>
              <a:rPr lang="en-GB" altLang="en-US">
                <a:latin typeface="Arial" panose="020B0604020202020204" pitchFamily="34" charset="0"/>
                <a:cs typeface="Arial" panose="020B0604020202020204" pitchFamily="34" charset="0"/>
              </a:rPr>
              <a:t>phone and compare it with your current phone It is important to recognise</a:t>
            </a:r>
          </a:p>
          <a:p>
            <a:pPr marL="228600" indent="-228600" eaLnBrk="1" hangingPunct="1">
              <a:spcBef>
                <a:spcPct val="0"/>
              </a:spcBef>
            </a:pPr>
            <a:r>
              <a:rPr lang="en-GB" altLang="en-US">
                <a:latin typeface="Arial" panose="020B0604020202020204" pitchFamily="34" charset="0"/>
                <a:cs typeface="Arial" panose="020B0604020202020204" pitchFamily="34" charset="0"/>
              </a:rPr>
              <a:t>that the mobile phone is now capable of so much more than voice calls and</a:t>
            </a:r>
          </a:p>
          <a:p>
            <a:pPr marL="228600" indent="-228600" eaLnBrk="1" hangingPunct="1">
              <a:spcBef>
                <a:spcPct val="0"/>
              </a:spcBef>
            </a:pPr>
            <a:r>
              <a:rPr lang="en-GB" altLang="en-US">
                <a:latin typeface="Arial" panose="020B0604020202020204" pitchFamily="34" charset="0"/>
                <a:cs typeface="Arial" panose="020B0604020202020204" pitchFamily="34" charset="0"/>
              </a:rPr>
              <a:t>text messages.</a:t>
            </a:r>
          </a:p>
          <a:p>
            <a:pPr marL="228600" indent="-228600" eaLnBrk="1" hangingPunct="1">
              <a:spcBef>
                <a:spcPct val="0"/>
              </a:spcBef>
            </a:pPr>
            <a:r>
              <a:rPr lang="en-GB" altLang="en-US" b="1">
                <a:latin typeface="Arial" panose="020B0604020202020204" pitchFamily="34" charset="0"/>
                <a:cs typeface="Arial" panose="020B0604020202020204" pitchFamily="34" charset="0"/>
              </a:rPr>
              <a:t>So what can mobiles do now –</a:t>
            </a:r>
          </a:p>
          <a:p>
            <a:pPr marL="228600" indent="-228600" eaLnBrk="1" hangingPunct="1">
              <a:spcBef>
                <a:spcPct val="0"/>
              </a:spcBef>
            </a:pPr>
            <a:r>
              <a:rPr lang="en-GB" altLang="en-US" b="1">
                <a:latin typeface="Arial" panose="020B0604020202020204" pitchFamily="34" charset="0"/>
                <a:cs typeface="Arial" panose="020B0604020202020204" pitchFamily="34" charset="0"/>
              </a:rPr>
              <a:t>Camera Phones</a:t>
            </a:r>
            <a:r>
              <a:rPr lang="en-GB" altLang="en-US">
                <a:latin typeface="Arial" panose="020B0604020202020204" pitchFamily="34" charset="0"/>
                <a:cs typeface="Arial" panose="020B0604020202020204" pitchFamily="34" charset="0"/>
              </a:rPr>
              <a:t> including video and MMS (Multi-Media Messaging) – the</a:t>
            </a:r>
          </a:p>
          <a:p>
            <a:pPr marL="228600" indent="-228600" eaLnBrk="1" hangingPunct="1">
              <a:spcBef>
                <a:spcPct val="0"/>
              </a:spcBef>
            </a:pPr>
            <a:r>
              <a:rPr lang="en-GB" altLang="en-US">
                <a:latin typeface="Arial" panose="020B0604020202020204" pitchFamily="34" charset="0"/>
                <a:cs typeface="Arial" panose="020B0604020202020204" pitchFamily="34" charset="0"/>
              </a:rPr>
              <a:t> phones used as a camera are growing in importance. People do not</a:t>
            </a:r>
          </a:p>
          <a:p>
            <a:pPr marL="228600" indent="-228600" eaLnBrk="1" hangingPunct="1">
              <a:spcBef>
                <a:spcPct val="0"/>
              </a:spcBef>
            </a:pPr>
            <a:r>
              <a:rPr lang="en-GB" altLang="en-US">
                <a:latin typeface="Arial" panose="020B0604020202020204" pitchFamily="34" charset="0"/>
                <a:cs typeface="Arial" panose="020B0604020202020204" pitchFamily="34" charset="0"/>
              </a:rPr>
              <a:t> always have a camera with them, but they always have their phone.  News</a:t>
            </a:r>
          </a:p>
          <a:p>
            <a:pPr marL="228600" indent="-228600" eaLnBrk="1" hangingPunct="1">
              <a:spcBef>
                <a:spcPct val="0"/>
              </a:spcBef>
            </a:pPr>
            <a:r>
              <a:rPr lang="en-GB" altLang="en-US">
                <a:latin typeface="Arial" panose="020B0604020202020204" pitchFamily="34" charset="0"/>
                <a:cs typeface="Arial" panose="020B0604020202020204" pitchFamily="34" charset="0"/>
              </a:rPr>
              <a:t> items often include video taken from a onlooker using their mobile phone. </a:t>
            </a:r>
            <a:endParaRPr lang="en-GB" altLang="en-US" b="1">
              <a:latin typeface="Arial" panose="020B0604020202020204" pitchFamily="34" charset="0"/>
              <a:cs typeface="Arial" panose="020B0604020202020204" pitchFamily="34" charset="0"/>
            </a:endParaRPr>
          </a:p>
          <a:p>
            <a:pPr marL="228600" indent="-228600" eaLnBrk="1" hangingPunct="1">
              <a:spcBef>
                <a:spcPct val="0"/>
              </a:spcBef>
            </a:pPr>
            <a:r>
              <a:rPr lang="en-GB" altLang="en-US" b="1">
                <a:latin typeface="Arial" panose="020B0604020202020204" pitchFamily="34" charset="0"/>
                <a:cs typeface="Arial" panose="020B0604020202020204" pitchFamily="34" charset="0"/>
              </a:rPr>
              <a:t>Internet Access – </a:t>
            </a:r>
            <a:r>
              <a:rPr lang="en-GB" altLang="en-US">
                <a:latin typeface="Arial" panose="020B0604020202020204" pitchFamily="34" charset="0"/>
                <a:cs typeface="Arial" panose="020B0604020202020204" pitchFamily="34" charset="0"/>
              </a:rPr>
              <a:t>which means that as well as</a:t>
            </a:r>
            <a:r>
              <a:rPr lang="en-GB" altLang="en-US" b="1">
                <a:latin typeface="Arial" panose="020B0604020202020204" pitchFamily="34" charset="0"/>
                <a:cs typeface="Arial" panose="020B0604020202020204" pitchFamily="34" charset="0"/>
              </a:rPr>
              <a:t> </a:t>
            </a:r>
            <a:r>
              <a:rPr lang="en-GB" altLang="en-US">
                <a:latin typeface="Arial" panose="020B0604020202020204" pitchFamily="34" charset="0"/>
                <a:cs typeface="Arial" panose="020B0604020202020204" pitchFamily="34" charset="0"/>
              </a:rPr>
              <a:t>finding information and</a:t>
            </a:r>
          </a:p>
          <a:p>
            <a:pPr marL="228600" indent="-228600" eaLnBrk="1" hangingPunct="1">
              <a:spcBef>
                <a:spcPct val="0"/>
              </a:spcBef>
            </a:pPr>
            <a:r>
              <a:rPr lang="en-GB" altLang="en-US">
                <a:latin typeface="Arial" panose="020B0604020202020204" pitchFamily="34" charset="0"/>
                <a:cs typeface="Arial" panose="020B0604020202020204" pitchFamily="34" charset="0"/>
              </a:rPr>
              <a:t>using email children can access chat rooms, social networks etc </a:t>
            </a:r>
          </a:p>
          <a:p>
            <a:pPr marL="228600" indent="-228600" eaLnBrk="1" hangingPunct="1">
              <a:spcBef>
                <a:spcPct val="0"/>
              </a:spcBef>
            </a:pPr>
            <a:r>
              <a:rPr lang="en-GB" altLang="en-US" b="1">
                <a:latin typeface="Arial" panose="020B0604020202020204" pitchFamily="34" charset="0"/>
                <a:cs typeface="Arial" panose="020B0604020202020204" pitchFamily="34" charset="0"/>
              </a:rPr>
              <a:t>MP3 player</a:t>
            </a:r>
            <a:r>
              <a:rPr lang="en-GB" altLang="en-US">
                <a:latin typeface="Arial" panose="020B0604020202020204" pitchFamily="34" charset="0"/>
                <a:cs typeface="Arial" panose="020B0604020202020204" pitchFamily="34" charset="0"/>
              </a:rPr>
              <a:t> – reports are starting that sales of i-pods are falling due to the</a:t>
            </a:r>
          </a:p>
          <a:p>
            <a:pPr marL="228600" indent="-228600" eaLnBrk="1" hangingPunct="1">
              <a:spcBef>
                <a:spcPct val="0"/>
              </a:spcBef>
            </a:pPr>
            <a:r>
              <a:rPr lang="en-GB" altLang="en-US">
                <a:latin typeface="Arial" panose="020B0604020202020204" pitchFamily="34" charset="0"/>
                <a:cs typeface="Arial" panose="020B0604020202020204" pitchFamily="34" charset="0"/>
              </a:rPr>
              <a:t>realisation that Mobiles can serve that function</a:t>
            </a:r>
            <a:endParaRPr lang="en-GB" altLang="en-US" b="1">
              <a:latin typeface="Arial" panose="020B0604020202020204" pitchFamily="34" charset="0"/>
              <a:cs typeface="Arial" panose="020B0604020202020204" pitchFamily="34" charset="0"/>
            </a:endParaRPr>
          </a:p>
          <a:p>
            <a:pPr marL="228600" indent="-228600" eaLnBrk="1" hangingPunct="1">
              <a:spcBef>
                <a:spcPct val="0"/>
              </a:spcBef>
            </a:pPr>
            <a:r>
              <a:rPr lang="en-GB" altLang="en-US" b="1">
                <a:latin typeface="Arial" panose="020B0604020202020204" pitchFamily="34" charset="0"/>
                <a:cs typeface="Arial" panose="020B0604020202020204" pitchFamily="34" charset="0"/>
              </a:rPr>
              <a:t>Mobile TV</a:t>
            </a:r>
            <a:r>
              <a:rPr lang="en-GB" altLang="en-US">
                <a:latin typeface="Arial" panose="020B0604020202020204" pitchFamily="34" charset="0"/>
                <a:cs typeface="Arial" panose="020B0604020202020204" pitchFamily="34" charset="0"/>
              </a:rPr>
              <a:t> – a much talked about development, trials have taken place.</a:t>
            </a:r>
            <a:endParaRPr lang="de-DE" altLang="en-US">
              <a:latin typeface="Arial" panose="020B0604020202020204" pitchFamily="34" charset="0"/>
              <a:cs typeface="Arial" panose="020B0604020202020204" pitchFamily="34" charset="0"/>
            </a:endParaRPr>
          </a:p>
          <a:p>
            <a:pPr marL="228600" indent="-228600" eaLnBrk="1" hangingPunct="1">
              <a:spcBef>
                <a:spcPct val="0"/>
              </a:spcBef>
            </a:pPr>
            <a:r>
              <a:rPr lang="en-GB" altLang="en-US" b="1">
                <a:latin typeface="Arial" panose="020B0604020202020204" pitchFamily="34" charset="0"/>
                <a:cs typeface="Arial" panose="020B0604020202020204" pitchFamily="34" charset="0"/>
              </a:rPr>
              <a:t>Downloads</a:t>
            </a:r>
            <a:r>
              <a:rPr lang="en-GB" altLang="en-US">
                <a:latin typeface="Arial" panose="020B0604020202020204" pitchFamily="34" charset="0"/>
                <a:cs typeface="Arial" panose="020B0604020202020204" pitchFamily="34" charset="0"/>
              </a:rPr>
              <a:t> – can download music, games, pictures, video from the</a:t>
            </a:r>
          </a:p>
          <a:p>
            <a:pPr marL="228600" indent="-228600" eaLnBrk="1" hangingPunct="1">
              <a:spcBef>
                <a:spcPct val="0"/>
              </a:spcBef>
            </a:pPr>
            <a:r>
              <a:rPr lang="en-GB" altLang="en-US">
                <a:latin typeface="Arial" panose="020B0604020202020204" pitchFamily="34" charset="0"/>
                <a:cs typeface="Arial" panose="020B0604020202020204" pitchFamily="34" charset="0"/>
              </a:rPr>
              <a:t>Internet.</a:t>
            </a:r>
            <a:endParaRPr lang="de-DE" altLang="en-US">
              <a:latin typeface="Arial" panose="020B0604020202020204" pitchFamily="34" charset="0"/>
              <a:cs typeface="Arial" panose="020B0604020202020204" pitchFamily="34" charset="0"/>
            </a:endParaRPr>
          </a:p>
          <a:p>
            <a:pPr marL="228600" indent="-228600" eaLnBrk="1" hangingPunct="1">
              <a:spcBef>
                <a:spcPct val="0"/>
              </a:spcBef>
            </a:pPr>
            <a:r>
              <a:rPr lang="en-GB" altLang="en-US" b="1">
                <a:latin typeface="Arial" panose="020B0604020202020204" pitchFamily="34" charset="0"/>
                <a:cs typeface="Arial" panose="020B0604020202020204" pitchFamily="34" charset="0"/>
              </a:rPr>
              <a:t>Games </a:t>
            </a:r>
            <a:r>
              <a:rPr lang="en-GB" altLang="en-US">
                <a:latin typeface="Arial" panose="020B0604020202020204" pitchFamily="34" charset="0"/>
                <a:cs typeface="Arial" panose="020B0604020202020204" pitchFamily="34" charset="0"/>
              </a:rPr>
              <a:t>– not just Tetris or Snake. Can be multi-player games, and you can</a:t>
            </a:r>
          </a:p>
          <a:p>
            <a:pPr marL="228600" indent="-228600" eaLnBrk="1" hangingPunct="1">
              <a:spcBef>
                <a:spcPct val="0"/>
              </a:spcBef>
            </a:pPr>
            <a:r>
              <a:rPr lang="en-GB" altLang="en-US">
                <a:latin typeface="Arial" panose="020B0604020202020204" pitchFamily="34" charset="0"/>
                <a:cs typeface="Arial" panose="020B0604020202020204" pitchFamily="34" charset="0"/>
              </a:rPr>
              <a:t> be chatting with your team mate or opponent very often while you play. </a:t>
            </a:r>
          </a:p>
          <a:p>
            <a:pPr marL="228600" indent="-228600" eaLnBrk="1" hangingPunct="1">
              <a:spcBef>
                <a:spcPct val="0"/>
              </a:spcBef>
            </a:pPr>
            <a:r>
              <a:rPr lang="en-GB" altLang="en-US" b="1">
                <a:latin typeface="Arial" panose="020B0604020202020204" pitchFamily="34" charset="0"/>
                <a:cs typeface="Arial" panose="020B0604020202020204" pitchFamily="34" charset="0"/>
              </a:rPr>
              <a:t>Moblogs</a:t>
            </a:r>
            <a:r>
              <a:rPr lang="en-GB" altLang="en-US">
                <a:latin typeface="Arial" panose="020B0604020202020204" pitchFamily="34" charset="0"/>
                <a:cs typeface="Arial" panose="020B0604020202020204" pitchFamily="34" charset="0"/>
              </a:rPr>
              <a:t> – uploading/ posting content onto the Internet from a mobile.</a:t>
            </a:r>
          </a:p>
          <a:p>
            <a:pPr marL="228600" indent="-228600" eaLnBrk="1" hangingPunct="1">
              <a:spcBef>
                <a:spcPct val="0"/>
              </a:spcBef>
            </a:pPr>
            <a:r>
              <a:rPr lang="en-GB" altLang="en-US">
                <a:latin typeface="Arial" panose="020B0604020202020204" pitchFamily="34" charset="0"/>
                <a:cs typeface="Arial" panose="020B0604020202020204" pitchFamily="34" charset="0"/>
              </a:rPr>
              <a:t> Posts of images, texts etc. </a:t>
            </a:r>
            <a:endParaRPr lang="en-GB" altLang="en-US" b="1">
              <a:latin typeface="Arial" panose="020B0604020202020204" pitchFamily="34" charset="0"/>
              <a:cs typeface="Arial" panose="020B0604020202020204" pitchFamily="34" charset="0"/>
            </a:endParaRPr>
          </a:p>
          <a:p>
            <a:pPr marL="228600" indent="-228600" eaLnBrk="1" hangingPunct="1"/>
            <a:r>
              <a:rPr lang="en-GB" altLang="en-US" b="1">
                <a:latin typeface="Arial" panose="020B0604020202020204" pitchFamily="34" charset="0"/>
                <a:cs typeface="Arial" panose="020B0604020202020204" pitchFamily="34" charset="0"/>
              </a:rPr>
              <a:t>Further information can be found at  Childnet </a:t>
            </a:r>
          </a:p>
          <a:p>
            <a:pPr marL="228600" indent="-228600" eaLnBrk="1" hangingPunct="1"/>
            <a:r>
              <a:rPr lang="en-GB" altLang="en-US">
                <a:latin typeface="Arial" panose="020B0604020202020204" pitchFamily="34" charset="0"/>
                <a:cs typeface="Arial" panose="020B0604020202020204" pitchFamily="34" charset="0"/>
              </a:rPr>
              <a:t>http://www.childnet-int.org/</a:t>
            </a:r>
          </a:p>
          <a:p>
            <a:pPr marL="228600" indent="-228600" eaLnBrk="1" hangingPunct="1"/>
            <a:endParaRPr lang="en-GB" altLang="en-US">
              <a:latin typeface="Arial" panose="020B0604020202020204" pitchFamily="34" charset="0"/>
              <a:cs typeface="Arial" panose="020B0604020202020204" pitchFamily="34" charset="0"/>
            </a:endParaRPr>
          </a:p>
          <a:p>
            <a:pPr marL="228600" indent="-228600" eaLnBrk="1" hangingPunct="1"/>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3234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030FBB7C-ED82-4A5E-A47A-B67DBEA7EBFF}" type="slidenum">
              <a:rPr lang="en-GB" altLang="en-US" sz="1200"/>
              <a:pPr eaLnBrk="1" hangingPunct="1"/>
              <a:t>7</a:t>
            </a:fld>
            <a:endParaRPr lang="en-GB" altLang="en-US"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cs typeface="Arial" panose="020B0604020202020204" pitchFamily="34" charset="0"/>
              </a:rPr>
              <a:t>A blog is a website in which items are posted on a regular basis and displayed in reverse chronological order. Like other media, blogs often focus on a particular subject, such as food, politics, or local news. Does your local town have a blog?  Some blogs function as online diaries. A typical blog combines text, images, and links to other blogs, web pages, and other media related to its topic. Since its appearance in 1995, blogging has emerged as a popular means of communication, affecting public opinion and mass media around the world. </a:t>
            </a:r>
          </a:p>
          <a:p>
            <a:pPr eaLnBrk="1" hangingPunct="1"/>
            <a:r>
              <a:rPr lang="en-GB" altLang="en-US">
                <a:latin typeface="Arial" panose="020B0604020202020204" pitchFamily="34" charset="0"/>
                <a:cs typeface="Arial" panose="020B0604020202020204" pitchFamily="34" charset="0"/>
              </a:rPr>
              <a:t>A </a:t>
            </a:r>
            <a:r>
              <a:rPr lang="en-GB" altLang="en-US" b="1">
                <a:latin typeface="Arial" panose="020B0604020202020204" pitchFamily="34" charset="0"/>
                <a:cs typeface="Arial" panose="020B0604020202020204" pitchFamily="34" charset="0"/>
              </a:rPr>
              <a:t>video blog</a:t>
            </a:r>
            <a:r>
              <a:rPr lang="en-GB" altLang="en-US">
                <a:latin typeface="Arial" panose="020B0604020202020204" pitchFamily="34" charset="0"/>
                <a:cs typeface="Arial" panose="020B0604020202020204" pitchFamily="34" charset="0"/>
              </a:rPr>
              <a:t>, sometimes shortened to </a:t>
            </a:r>
            <a:r>
              <a:rPr lang="en-GB" altLang="en-US" b="1">
                <a:latin typeface="Arial" panose="020B0604020202020204" pitchFamily="34" charset="0"/>
                <a:cs typeface="Arial" panose="020B0604020202020204" pitchFamily="34" charset="0"/>
              </a:rPr>
              <a:t>vlog</a:t>
            </a:r>
            <a:r>
              <a:rPr lang="en-GB" altLang="en-US">
                <a:latin typeface="Arial" panose="020B0604020202020204" pitchFamily="34" charset="0"/>
                <a:cs typeface="Arial" panose="020B0604020202020204" pitchFamily="34" charset="0"/>
              </a:rPr>
              <a:t>, is a blog that comprises video. </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A blog can be a great way for a school to record a field trip as it actually happens.  This enables fellow pupils, teachers and parents/ carers to be kept up to-date through pupils adding comment and uploading video of their trip.</a:t>
            </a:r>
          </a:p>
        </p:txBody>
      </p:sp>
    </p:spTree>
    <p:extLst>
      <p:ext uri="{BB962C8B-B14F-4D97-AF65-F5344CB8AC3E}">
        <p14:creationId xmlns:p14="http://schemas.microsoft.com/office/powerpoint/2010/main" val="3240551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DE60F43E-9CBD-4BF0-9BC8-F07F13DB287F}" type="slidenum">
              <a:rPr lang="en-GB" altLang="en-US" sz="1200"/>
              <a:pPr eaLnBrk="1" hangingPunct="1"/>
              <a:t>10</a:t>
            </a:fld>
            <a:endParaRPr lang="en-GB" altLang="en-US" sz="120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cs typeface="Arial" panose="020B0604020202020204" pitchFamily="34" charset="0"/>
              </a:rPr>
              <a:t>The Hertfordshire Grid for Learning provides a filtered access. </a:t>
            </a:r>
          </a:p>
          <a:p>
            <a:pPr eaLnBrk="1" hangingPunct="1"/>
            <a:r>
              <a:rPr lang="en-US" altLang="en-US">
                <a:latin typeface="Arial" panose="020B0604020202020204" pitchFamily="34" charset="0"/>
                <a:cs typeface="Arial" panose="020B0604020202020204" pitchFamily="34" charset="0"/>
              </a:rPr>
              <a:t>School monitors pupils and have acceptable use policy/ pupils rules. </a:t>
            </a:r>
          </a:p>
          <a:p>
            <a:pPr eaLnBrk="1" hangingPunct="1"/>
            <a:r>
              <a:rPr lang="en-US" altLang="en-US">
                <a:latin typeface="Arial" panose="020B0604020202020204" pitchFamily="34" charset="0"/>
                <a:cs typeface="Arial" panose="020B0604020202020204" pitchFamily="34" charset="0"/>
              </a:rPr>
              <a:t>The curriculum supports eSafety.</a:t>
            </a:r>
          </a:p>
          <a:p>
            <a:pPr eaLnBrk="1" hangingPunct="1"/>
            <a:r>
              <a:rPr lang="en-US" altLang="en-US">
                <a:latin typeface="Arial" panose="020B0604020202020204" pitchFamily="34" charset="0"/>
                <a:cs typeface="Arial" panose="020B0604020202020204" pitchFamily="34" charset="0"/>
              </a:rPr>
              <a:t>What happens in the home?? Supervision at home important but can be difficult  because our young people protect their privacy. </a:t>
            </a:r>
          </a:p>
          <a:p>
            <a:pPr eaLnBrk="1" hangingPunct="1"/>
            <a:endParaRPr lang="en-US" altLang="en-US">
              <a:latin typeface="Arial" panose="020B0604020202020204" pitchFamily="34" charset="0"/>
              <a:cs typeface="Arial" panose="020B0604020202020204" pitchFamily="34" charset="0"/>
            </a:endParaRPr>
          </a:p>
          <a:p>
            <a:pPr eaLnBrk="1" hangingPunct="1"/>
            <a:r>
              <a:rPr lang="en-US" altLang="en-US">
                <a:latin typeface="Arial" panose="020B0604020202020204" pitchFamily="34" charset="0"/>
                <a:cs typeface="Arial" panose="020B0604020202020204" pitchFamily="34" charset="0"/>
              </a:rPr>
              <a:t>Ideally we all should work together to provide the same message</a:t>
            </a:r>
            <a:r>
              <a:rPr lang="en-US" altLang="en-US" i="1">
                <a:latin typeface="Arial" panose="020B0604020202020204" pitchFamily="34" charset="0"/>
                <a:cs typeface="Arial" panose="020B0604020202020204" pitchFamily="34" charset="0"/>
              </a:rPr>
              <a:t>.  </a:t>
            </a:r>
            <a:endParaRPr lang="en-US" altLang="en-US">
              <a:latin typeface="Arial" panose="020B0604020202020204" pitchFamily="34" charset="0"/>
              <a:cs typeface="Arial" panose="020B0604020202020204" pitchFamily="34" charset="0"/>
            </a:endParaRPr>
          </a:p>
          <a:p>
            <a:pPr eaLnBrk="1" hangingPunct="1"/>
            <a:r>
              <a:rPr lang="en-US" altLang="en-US">
                <a:latin typeface="Arial" panose="020B0604020202020204" pitchFamily="34" charset="0"/>
                <a:cs typeface="Arial" panose="020B0604020202020204" pitchFamily="34" charset="0"/>
              </a:rPr>
              <a:t>. </a:t>
            </a:r>
          </a:p>
          <a:p>
            <a:pPr eaLnBrk="1" hangingPunct="1"/>
            <a:r>
              <a:rPr lang="en-US" altLang="en-US">
                <a:latin typeface="Arial" panose="020B0604020202020204" pitchFamily="34" charset="0"/>
                <a:cs typeface="Arial" panose="020B0604020202020204" pitchFamily="34" charset="0"/>
              </a:rPr>
              <a:t>Schools often provide internet usage in an ‘enclosed’ environment – heavily restricted, but once children and young people are outside of school there is often limited supervision (with even less restriction when children use mobile phones)</a:t>
            </a:r>
          </a:p>
          <a:p>
            <a:pPr eaLnBrk="1" hangingPunct="1"/>
            <a:endParaRPr lang="en-US" altLang="en-US">
              <a:latin typeface="Arial" panose="020B0604020202020204" pitchFamily="34" charset="0"/>
              <a:cs typeface="Arial" panose="020B0604020202020204" pitchFamily="34" charset="0"/>
            </a:endParaRPr>
          </a:p>
          <a:p>
            <a:pPr eaLnBrk="1" hangingPunct="1"/>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22000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0211AEA0-35AB-4111-AF62-A39220773077}" type="slidenum">
              <a:rPr lang="en-GB" altLang="en-US" sz="1200"/>
              <a:pPr eaLnBrk="1" hangingPunct="1"/>
              <a:t>17</a:t>
            </a:fld>
            <a:endParaRPr lang="en-GB" altLang="en-US" sz="120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xfrm>
            <a:off x="666750" y="4610100"/>
            <a:ext cx="5348288"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cs typeface="Arial" panose="020B0604020202020204" pitchFamily="34" charset="0"/>
              </a:rPr>
              <a:t>A </a:t>
            </a:r>
            <a:r>
              <a:rPr lang="en-GB" altLang="en-US" b="1">
                <a:latin typeface="Arial" panose="020B0604020202020204" pitchFamily="34" charset="0"/>
                <a:cs typeface="Arial" panose="020B0604020202020204" pitchFamily="34" charset="0"/>
              </a:rPr>
              <a:t>social network</a:t>
            </a:r>
            <a:r>
              <a:rPr lang="en-GB" altLang="en-US">
                <a:latin typeface="Arial" panose="020B0604020202020204" pitchFamily="34" charset="0"/>
                <a:cs typeface="Arial" panose="020B0604020202020204" pitchFamily="34" charset="0"/>
              </a:rPr>
              <a:t> is an online community that can chat, have a notice board and generally communicate with “friends” .  These networks are part of many peoples, especially the young,  daily lives  There are hundreds of social networking sites on the web.  Some are aimed at professionals and focus on work related topics.  Many other are aimed at young people and have vast populations  In the UK Friends Reunited was one of the early social networking sites.  It was based on shared history, such as school friends and has been used as a model for most social networks which have now evolved to incorporate a very wide and diverse group of “friends”  The etiquette on these sites is to post information about yourself which is totally against ALL eSafety advice.</a:t>
            </a:r>
          </a:p>
          <a:p>
            <a:pPr eaLnBrk="1" hangingPunct="1"/>
            <a:r>
              <a:rPr lang="en-GB" altLang="en-US">
                <a:latin typeface="Arial" panose="020B0604020202020204" pitchFamily="34" charset="0"/>
                <a:cs typeface="Arial" panose="020B0604020202020204" pitchFamily="34" charset="0"/>
              </a:rPr>
              <a:t>Bebo, MySpace, facebook are not accessible in school together with any other known sites. There are many other similar sites with new ones springing up every day and it is often possible to get round most filtering to access these networks. </a:t>
            </a:r>
          </a:p>
          <a:p>
            <a:pPr eaLnBrk="1" hangingPunct="1"/>
            <a:r>
              <a:rPr lang="en-GB" altLang="en-US">
                <a:latin typeface="Arial" panose="020B0604020202020204" pitchFamily="34" charset="0"/>
                <a:cs typeface="Arial" panose="020B0604020202020204" pitchFamily="34" charset="0"/>
              </a:rPr>
              <a:t>New research from USA indicates that 61 per cent of 13 to 17-year-olds have a personal profile on websites such as MySpace.   Half of those have also posted pictures of themselves online.</a:t>
            </a:r>
            <a:r>
              <a:rPr lang="en-GB" altLang="en-US" sz="1400">
                <a:latin typeface="Arial" panose="020B0604020202020204" pitchFamily="34" charset="0"/>
                <a:cs typeface="Arial" panose="020B0604020202020204" pitchFamily="34" charset="0"/>
              </a:rPr>
              <a:t> </a:t>
            </a:r>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6625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A2FC64E8-66A9-47C9-B555-2A294231BF39}" type="slidenum">
              <a:rPr lang="en-GB" altLang="en-US" sz="1200"/>
              <a:pPr eaLnBrk="1" hangingPunct="1"/>
              <a:t>20</a:t>
            </a:fld>
            <a:endParaRPr lang="en-GB" altLang="en-US" sz="1200"/>
          </a:p>
        </p:txBody>
      </p:sp>
      <p:sp>
        <p:nvSpPr>
          <p:cNvPr id="41987" name="Rectangle 2"/>
          <p:cNvSpPr>
            <a:spLocks noGrp="1" noRot="1" noChangeAspect="1" noChangeArrowheads="1" noTextEdit="1"/>
          </p:cNvSpPr>
          <p:nvPr>
            <p:ph type="sldImg"/>
          </p:nvPr>
        </p:nvSpPr>
        <p:spPr>
          <a:xfrm>
            <a:off x="-55563" y="828675"/>
            <a:ext cx="6604001" cy="3714750"/>
          </a:xfrm>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7663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15F4D60-2651-4FA9-B131-ED3C7CD21E36}" type="datetimeFigureOut">
              <a:rPr lang="en-GB" smtClean="0"/>
              <a:t>06/10/2016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23793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5F4D60-2651-4FA9-B131-ED3C7CD21E36}" type="datetimeFigureOut">
              <a:rPr lang="en-GB" smtClean="0"/>
              <a:t>06/10/2016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3295336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5F4D60-2651-4FA9-B131-ED3C7CD21E36}" type="datetimeFigureOut">
              <a:rPr lang="en-GB" smtClean="0"/>
              <a:t>06/10/2016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3884135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15F4D60-2651-4FA9-B131-ED3C7CD21E36}" type="datetimeFigureOut">
              <a:rPr lang="en-GB" smtClean="0"/>
              <a:t>06/10/2016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3117915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15F4D60-2651-4FA9-B131-ED3C7CD21E36}" type="datetimeFigureOut">
              <a:rPr lang="en-GB" smtClean="0"/>
              <a:t>06/10/2016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3211553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15F4D60-2651-4FA9-B131-ED3C7CD21E36}" type="datetimeFigureOut">
              <a:rPr lang="en-GB" smtClean="0"/>
              <a:t>06/10/2016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424587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5F4D60-2651-4FA9-B131-ED3C7CD21E36}" type="datetimeFigureOut">
              <a:rPr lang="en-GB" smtClean="0"/>
              <a:t>06/10/2016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1220606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5F4D60-2651-4FA9-B131-ED3C7CD21E36}" type="datetimeFigureOut">
              <a:rPr lang="en-GB" smtClean="0"/>
              <a:t>06/10/2016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2859268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5F4D60-2651-4FA9-B131-ED3C7CD21E36}" type="datetimeFigureOut">
              <a:rPr lang="en-GB" smtClean="0"/>
              <a:t>06/10/2016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92035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5F4D60-2651-4FA9-B131-ED3C7CD21E36}" type="datetimeFigureOut">
              <a:rPr lang="en-GB" smtClean="0"/>
              <a:t>06/10/2016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329103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5F4D60-2651-4FA9-B131-ED3C7CD21E36}" type="datetimeFigureOut">
              <a:rPr lang="en-GB" smtClean="0"/>
              <a:t>06/10/2016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92186-FEAB-4CD8-9047-CAC649A39E5D}" type="slidenum">
              <a:rPr lang="en-GB" smtClean="0"/>
              <a:t>‹#›</a:t>
            </a:fld>
            <a:endParaRPr lang="en-GB"/>
          </a:p>
        </p:txBody>
      </p:sp>
    </p:spTree>
    <p:extLst>
      <p:ext uri="{BB962C8B-B14F-4D97-AF65-F5344CB8AC3E}">
        <p14:creationId xmlns:p14="http://schemas.microsoft.com/office/powerpoint/2010/main" val="2930152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54051" y="274638"/>
            <a:ext cx="10790767" cy="4970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05496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5F4D60-2651-4FA9-B131-ED3C7CD21E36}" type="datetimeFigureOut">
              <a:rPr lang="en-GB" smtClean="0"/>
              <a:t>06/10/2016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A92186-FEAB-4CD8-9047-CAC649A39E5D}" type="slidenum">
              <a:rPr lang="en-GB" smtClean="0"/>
              <a:t>‹#›</a:t>
            </a:fld>
            <a:endParaRPr lang="en-GB"/>
          </a:p>
        </p:txBody>
      </p:sp>
    </p:spTree>
    <p:extLst>
      <p:ext uri="{BB962C8B-B14F-4D97-AF65-F5344CB8AC3E}">
        <p14:creationId xmlns:p14="http://schemas.microsoft.com/office/powerpoint/2010/main" val="2670486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AX5sIDb8gE"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8" Type="http://schemas.openxmlformats.org/officeDocument/2006/relationships/hyperlink" Target="http://www.iwf.org.uk/" TargetMode="External"/><Relationship Id="rId3" Type="http://schemas.openxmlformats.org/officeDocument/2006/relationships/hyperlink" Target="http://www.thinkuknow.com/" TargetMode="External"/><Relationship Id="rId7" Type="http://schemas.openxmlformats.org/officeDocument/2006/relationships/hyperlink" Target="http://www.bbc.co.uk/webwis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www.childnet-int.org/" TargetMode="External"/><Relationship Id="rId5" Type="http://schemas.openxmlformats.org/officeDocument/2006/relationships/hyperlink" Target="http://www.getnetwise.org/" TargetMode="External"/><Relationship Id="rId10" Type="http://schemas.openxmlformats.org/officeDocument/2006/relationships/hyperlink" Target="http://facebook.com/safety" TargetMode="External"/><Relationship Id="rId4" Type="http://schemas.openxmlformats.org/officeDocument/2006/relationships/hyperlink" Target="http://www.parentscentre.gov.uk/" TargetMode="External"/><Relationship Id="rId9" Type="http://schemas.openxmlformats.org/officeDocument/2006/relationships/hyperlink" Target="http://www.internetmatters.org/age-guides/videos.html"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topmarks.co.uk/" TargetMode="External"/><Relationship Id="rId7" Type="http://schemas.openxmlformats.org/officeDocument/2006/relationships/hyperlink" Target="http://durham.schooljotter.com/coxhoe/Curriculum+Links" TargetMode="External"/><Relationship Id="rId2" Type="http://schemas.openxmlformats.org/officeDocument/2006/relationships/hyperlink" Target="http://www.bbc.co.uk/schools/parents/" TargetMode="External"/><Relationship Id="rId1" Type="http://schemas.openxmlformats.org/officeDocument/2006/relationships/slideLayout" Target="../slideLayouts/slideLayout12.xml"/><Relationship Id="rId6" Type="http://schemas.openxmlformats.org/officeDocument/2006/relationships/hyperlink" Target="http://www.bbc.co.uk/schools/" TargetMode="External"/><Relationship Id="rId5" Type="http://schemas.openxmlformats.org/officeDocument/2006/relationships/hyperlink" Target="http://www.bgfl.org/bgfl/15.cfm?s=15&amp;p=251,index" TargetMode="External"/><Relationship Id="rId4" Type="http://schemas.openxmlformats.org/officeDocument/2006/relationships/hyperlink" Target="http://www.woodlands-junior.kent.sch.uk/Gam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1870076" y="1439864"/>
            <a:ext cx="9180513"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3500" b="1">
                <a:solidFill>
                  <a:srgbClr val="008000"/>
                </a:solidFill>
                <a:latin typeface="Century Gothic" panose="020B0502020202020204" pitchFamily="34" charset="0"/>
              </a:rPr>
              <a:t>E-Safety for Parents and Carers</a:t>
            </a:r>
          </a:p>
        </p:txBody>
      </p:sp>
      <p:sp>
        <p:nvSpPr>
          <p:cNvPr id="18435" name="TextBox 7"/>
          <p:cNvSpPr txBox="1">
            <a:spLocks noChangeArrowheads="1"/>
          </p:cNvSpPr>
          <p:nvPr/>
        </p:nvSpPr>
        <p:spPr bwMode="auto">
          <a:xfrm>
            <a:off x="3544888" y="5580064"/>
            <a:ext cx="227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2800">
              <a:latin typeface="Century" panose="02040604050505020304" pitchFamily="18" charset="0"/>
            </a:endParaRPr>
          </a:p>
        </p:txBody>
      </p:sp>
      <p:sp>
        <p:nvSpPr>
          <p:cNvPr id="18436" name="TextBox 9"/>
          <p:cNvSpPr txBox="1">
            <a:spLocks noChangeArrowheads="1"/>
          </p:cNvSpPr>
          <p:nvPr/>
        </p:nvSpPr>
        <p:spPr bwMode="auto">
          <a:xfrm>
            <a:off x="2581275" y="2520950"/>
            <a:ext cx="704215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GB" altLang="en-US" sz="2800" dirty="0">
              <a:latin typeface="Century Gothic" panose="020B0502020202020204" pitchFamily="34" charset="0"/>
            </a:endParaRPr>
          </a:p>
          <a:p>
            <a:pPr eaLnBrk="1" hangingPunct="1"/>
            <a:r>
              <a:rPr lang="en-GB" altLang="en-US" sz="2800" dirty="0">
                <a:latin typeface="Century Gothic" panose="020B0502020202020204" pitchFamily="34" charset="0"/>
              </a:rPr>
              <a:t>*Look at how children use the internet</a:t>
            </a:r>
          </a:p>
          <a:p>
            <a:pPr eaLnBrk="1" hangingPunct="1"/>
            <a:endParaRPr lang="en-GB" altLang="en-US" sz="2800" dirty="0">
              <a:latin typeface="Century Gothic" panose="020B0502020202020204" pitchFamily="34" charset="0"/>
            </a:endParaRPr>
          </a:p>
          <a:p>
            <a:pPr eaLnBrk="1" hangingPunct="1"/>
            <a:r>
              <a:rPr lang="en-GB" altLang="en-US" sz="2800" dirty="0">
                <a:latin typeface="Century Gothic" panose="020B0502020202020204" pitchFamily="34" charset="0"/>
              </a:rPr>
              <a:t>*Raise awareness of </a:t>
            </a:r>
            <a:r>
              <a:rPr lang="en-GB" altLang="en-US" sz="2800" dirty="0" smtClean="0">
                <a:latin typeface="Century Gothic" panose="020B0502020202020204" pitchFamily="34" charset="0"/>
              </a:rPr>
              <a:t>e-Safety issues and gaming issues</a:t>
            </a:r>
            <a:endParaRPr lang="en-GB" altLang="en-US" sz="2800" dirty="0">
              <a:latin typeface="Century Gothic" panose="020B0502020202020204" pitchFamily="34" charset="0"/>
            </a:endParaRPr>
          </a:p>
          <a:p>
            <a:pPr eaLnBrk="1" hangingPunct="1"/>
            <a:endParaRPr lang="en-GB" altLang="en-US" sz="2800" dirty="0">
              <a:latin typeface="Century Gothic" panose="020B0502020202020204" pitchFamily="34" charset="0"/>
            </a:endParaRPr>
          </a:p>
          <a:p>
            <a:pPr eaLnBrk="1" hangingPunct="1"/>
            <a:r>
              <a:rPr lang="en-GB" altLang="en-US" sz="2800" dirty="0">
                <a:latin typeface="Century Gothic" panose="020B0502020202020204" pitchFamily="34" charset="0"/>
              </a:rPr>
              <a:t>*Offer guidance on how to help keep children safe online</a:t>
            </a:r>
          </a:p>
          <a:p>
            <a:pPr eaLnBrk="1" hangingPunct="1"/>
            <a:endParaRPr lang="en-GB" altLang="en-US" sz="2800" dirty="0">
              <a:latin typeface="Century" panose="02040604050505020304" pitchFamily="18" charset="0"/>
            </a:endParaRPr>
          </a:p>
        </p:txBody>
      </p:sp>
    </p:spTree>
    <p:extLst>
      <p:ext uri="{BB962C8B-B14F-4D97-AF65-F5344CB8AC3E}">
        <p14:creationId xmlns:p14="http://schemas.microsoft.com/office/powerpoint/2010/main" val="4226459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524000" y="274638"/>
            <a:ext cx="9144000" cy="1143000"/>
          </a:xfrm>
        </p:spPr>
        <p:txBody>
          <a:bodyPr>
            <a:normAutofit fontScale="90000"/>
          </a:bodyPr>
          <a:lstStyle/>
          <a:p>
            <a:pPr algn="ctr" eaLnBrk="1" hangingPunct="1"/>
            <a:r>
              <a:rPr lang="en-GB" altLang="en-US" b="1">
                <a:solidFill>
                  <a:srgbClr val="008000"/>
                </a:solidFill>
                <a:latin typeface="Century Gothic" panose="020B0502020202020204" pitchFamily="34" charset="0"/>
              </a:rPr>
              <a:t>Benefits of technology for children:</a:t>
            </a:r>
          </a:p>
        </p:txBody>
      </p:sp>
      <p:sp>
        <p:nvSpPr>
          <p:cNvPr id="20483" name="Rectangle 3"/>
          <p:cNvSpPr>
            <a:spLocks noGrp="1" noChangeArrowheads="1"/>
          </p:cNvSpPr>
          <p:nvPr>
            <p:ph type="body" idx="1"/>
          </p:nvPr>
        </p:nvSpPr>
        <p:spPr>
          <a:xfrm>
            <a:off x="2143126" y="1452563"/>
            <a:ext cx="8093075" cy="4724400"/>
          </a:xfrm>
        </p:spPr>
        <p:txBody>
          <a:bodyPr/>
          <a:lstStyle/>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Tx/>
              <a:buChar char="•"/>
            </a:pPr>
            <a:r>
              <a:rPr lang="en-GB" altLang="en-US">
                <a:latin typeface="Century Gothic" panose="020B0502020202020204" pitchFamily="34" charset="0"/>
              </a:rPr>
              <a:t>fun</a:t>
            </a:r>
          </a:p>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Tx/>
              <a:buChar char="•"/>
            </a:pPr>
            <a:r>
              <a:rPr lang="en-GB" altLang="en-US">
                <a:latin typeface="Century Gothic" panose="020B0502020202020204" pitchFamily="34" charset="0"/>
              </a:rPr>
              <a:t>educational </a:t>
            </a:r>
          </a:p>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Tx/>
              <a:buChar char="•"/>
            </a:pPr>
            <a:r>
              <a:rPr lang="en-GB" altLang="en-US">
                <a:latin typeface="Century Gothic" panose="020B0502020202020204" pitchFamily="34" charset="0"/>
              </a:rPr>
              <a:t>can help raise standards</a:t>
            </a:r>
          </a:p>
          <a:p>
            <a:pPr lvl="1" eaLnBrk="1" hangingPunct="1">
              <a:buClr>
                <a:schemeClr val="tx1"/>
              </a:buClr>
              <a:buSzPct val="150000"/>
              <a:buFont typeface="Arial" panose="020B0604020202020204" pitchFamily="34" charset="0"/>
              <a:buNone/>
            </a:pPr>
            <a:endParaRPr lang="en-GB" altLang="en-US">
              <a:latin typeface="Century Gothic" panose="020B0502020202020204" pitchFamily="34" charset="0"/>
            </a:endParaRPr>
          </a:p>
          <a:p>
            <a:pPr lvl="1" eaLnBrk="1" hangingPunct="1">
              <a:buClr>
                <a:schemeClr val="tx1"/>
              </a:buClr>
              <a:buSzPct val="150000"/>
              <a:buFontTx/>
              <a:buChar char="•"/>
            </a:pPr>
            <a:r>
              <a:rPr lang="en-GB" altLang="en-US">
                <a:latin typeface="Century Gothic" panose="020B0502020202020204" pitchFamily="34" charset="0"/>
              </a:rPr>
              <a:t>helps build creativity</a:t>
            </a:r>
          </a:p>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Tx/>
              <a:buChar char="•"/>
            </a:pPr>
            <a:r>
              <a:rPr lang="en-GB" altLang="en-US">
                <a:latin typeface="Century Gothic" panose="020B0502020202020204" pitchFamily="34" charset="0"/>
              </a:rPr>
              <a:t>enables communication with friends and family</a:t>
            </a:r>
          </a:p>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Tx/>
              <a:buChar char="•"/>
            </a:pPr>
            <a:endParaRPr lang="en-GB" altLang="en-US">
              <a:latin typeface="Century Gothic" panose="020B0502020202020204" pitchFamily="34" charset="0"/>
            </a:endParaRPr>
          </a:p>
          <a:p>
            <a:pPr lvl="1" eaLnBrk="1" hangingPunct="1">
              <a:buClr>
                <a:schemeClr val="tx1"/>
              </a:buClr>
              <a:buSzPct val="150000"/>
              <a:buFont typeface="Arial" panose="020B0604020202020204" pitchFamily="34" charset="0"/>
              <a:buNone/>
            </a:pPr>
            <a:endParaRPr lang="en-GB" altLang="en-US">
              <a:latin typeface="Century Gothic" panose="020B0502020202020204" pitchFamily="34" charset="0"/>
            </a:endParaRPr>
          </a:p>
          <a:p>
            <a:pPr lvl="1" eaLnBrk="1" hangingPunct="1">
              <a:buClr>
                <a:schemeClr val="tx1"/>
              </a:buClr>
              <a:buSzPct val="150000"/>
              <a:buFont typeface="Arial" panose="020B0604020202020204" pitchFamily="34" charset="0"/>
              <a:buNone/>
            </a:pPr>
            <a:endParaRPr lang="en-GB" altLang="en-US">
              <a:latin typeface="Century Gothic" panose="020B0502020202020204" pitchFamily="34" charset="0"/>
            </a:endParaRPr>
          </a:p>
        </p:txBody>
      </p:sp>
    </p:spTree>
    <p:extLst>
      <p:ext uri="{BB962C8B-B14F-4D97-AF65-F5344CB8AC3E}">
        <p14:creationId xmlns:p14="http://schemas.microsoft.com/office/powerpoint/2010/main" val="3119542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reason why children are not protected…</a:t>
            </a:r>
            <a:endParaRPr lang="en-GB" dirty="0"/>
          </a:p>
        </p:txBody>
      </p:sp>
      <p:sp>
        <p:nvSpPr>
          <p:cNvPr id="3" name="Content Placeholder 2"/>
          <p:cNvSpPr>
            <a:spLocks noGrp="1"/>
          </p:cNvSpPr>
          <p:nvPr>
            <p:ph idx="1"/>
          </p:nvPr>
        </p:nvSpPr>
        <p:spPr/>
        <p:txBody>
          <a:bodyPr/>
          <a:lstStyle/>
          <a:p>
            <a:r>
              <a:rPr lang="en-GB" dirty="0" smtClean="0"/>
              <a:t>Being behind a screen doesn’t feel like real life.</a:t>
            </a:r>
          </a:p>
          <a:p>
            <a:r>
              <a:rPr lang="en-GB" dirty="0" smtClean="0"/>
              <a:t>Children are sometimes innocent to the dangers that are present.</a:t>
            </a:r>
          </a:p>
          <a:p>
            <a:r>
              <a:rPr lang="en-GB" dirty="0" smtClean="0"/>
              <a:t>Children are always keen to interact with people that are older than themselves but are not yet ready/resilient enough to manage this and are not aware that they will maybe exposed to things that are not age appropriate.</a:t>
            </a:r>
            <a:endParaRPr lang="en-GB" dirty="0"/>
          </a:p>
        </p:txBody>
      </p:sp>
    </p:spTree>
    <p:extLst>
      <p:ext uri="{BB962C8B-B14F-4D97-AF65-F5344CB8AC3E}">
        <p14:creationId xmlns:p14="http://schemas.microsoft.com/office/powerpoint/2010/main" val="280648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1966914" y="1447800"/>
            <a:ext cx="8701087"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r>
              <a:rPr lang="en-GB" altLang="en-US" sz="4000">
                <a:latin typeface="Century Gothic" panose="020B0502020202020204" pitchFamily="34" charset="0"/>
              </a:rPr>
              <a:t>“70% of parents feel that their children know more about the internet than they do”</a:t>
            </a:r>
          </a:p>
          <a:p>
            <a:pPr eaLnBrk="1" hangingPunct="1"/>
            <a:endParaRPr lang="en-GB" altLang="en-US" sz="4000">
              <a:latin typeface="Century Gothic" panose="020B0502020202020204" pitchFamily="34" charset="0"/>
            </a:endParaRPr>
          </a:p>
          <a:p>
            <a:pPr eaLnBrk="1" hangingPunct="1"/>
            <a:r>
              <a:rPr lang="en-GB" altLang="en-US" sz="4000">
                <a:latin typeface="Century Gothic" panose="020B0502020202020204" pitchFamily="34" charset="0"/>
              </a:rPr>
              <a:t>(Ofcom Media Literacy 2011)</a:t>
            </a:r>
          </a:p>
        </p:txBody>
      </p:sp>
    </p:spTree>
    <p:extLst>
      <p:ext uri="{BB962C8B-B14F-4D97-AF65-F5344CB8AC3E}">
        <p14:creationId xmlns:p14="http://schemas.microsoft.com/office/powerpoint/2010/main" val="4081289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71272" y="203994"/>
            <a:ext cx="10515600" cy="1325563"/>
          </a:xfrm>
        </p:spPr>
        <p:txBody>
          <a:bodyPr/>
          <a:lstStyle/>
          <a:p>
            <a:pPr eaLnBrk="1" hangingPunct="1"/>
            <a:r>
              <a:rPr lang="en-GB" altLang="en-US" dirty="0">
                <a:solidFill>
                  <a:srgbClr val="008000"/>
                </a:solidFill>
                <a:latin typeface="Century Gothic" panose="020B0502020202020204" pitchFamily="34" charset="0"/>
              </a:rPr>
              <a:t>Some of the technologies……</a:t>
            </a:r>
          </a:p>
        </p:txBody>
      </p:sp>
      <p:sp>
        <p:nvSpPr>
          <p:cNvPr id="23555" name="AutoShape 4"/>
          <p:cNvSpPr>
            <a:spLocks noChangeArrowheads="1"/>
          </p:cNvSpPr>
          <p:nvPr/>
        </p:nvSpPr>
        <p:spPr bwMode="auto">
          <a:xfrm>
            <a:off x="3802063" y="1893888"/>
            <a:ext cx="2387600" cy="1382712"/>
          </a:xfrm>
          <a:prstGeom prst="plus">
            <a:avLst>
              <a:gd name="adj" fmla="val 25000"/>
            </a:avLst>
          </a:prstGeom>
          <a:solidFill>
            <a:srgbClr val="FF00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BLOGS</a:t>
            </a:r>
          </a:p>
        </p:txBody>
      </p:sp>
      <p:sp>
        <p:nvSpPr>
          <p:cNvPr id="23556" name="AutoShape 5"/>
          <p:cNvSpPr>
            <a:spLocks noChangeArrowheads="1"/>
          </p:cNvSpPr>
          <p:nvPr/>
        </p:nvSpPr>
        <p:spPr bwMode="auto">
          <a:xfrm>
            <a:off x="5829300" y="2571751"/>
            <a:ext cx="2387600" cy="1382713"/>
          </a:xfrm>
          <a:prstGeom prst="plus">
            <a:avLst>
              <a:gd name="adj" fmla="val 25000"/>
            </a:avLst>
          </a:prstGeom>
          <a:solidFill>
            <a:schemeClr val="folHlink"/>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E-mail</a:t>
            </a:r>
          </a:p>
        </p:txBody>
      </p:sp>
      <p:sp>
        <p:nvSpPr>
          <p:cNvPr id="23557" name="AutoShape 6"/>
          <p:cNvSpPr>
            <a:spLocks noChangeArrowheads="1"/>
          </p:cNvSpPr>
          <p:nvPr/>
        </p:nvSpPr>
        <p:spPr bwMode="auto">
          <a:xfrm>
            <a:off x="7858125" y="3276601"/>
            <a:ext cx="2387600" cy="1382713"/>
          </a:xfrm>
          <a:prstGeom prst="plus">
            <a:avLst>
              <a:gd name="adj" fmla="val 25000"/>
            </a:avLst>
          </a:prstGeom>
          <a:solidFill>
            <a:srgbClr val="00FF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Podcasting</a:t>
            </a:r>
          </a:p>
        </p:txBody>
      </p:sp>
      <p:sp>
        <p:nvSpPr>
          <p:cNvPr id="23558" name="AutoShape 7"/>
          <p:cNvSpPr>
            <a:spLocks noChangeArrowheads="1"/>
          </p:cNvSpPr>
          <p:nvPr/>
        </p:nvSpPr>
        <p:spPr bwMode="auto">
          <a:xfrm>
            <a:off x="5829300" y="1211263"/>
            <a:ext cx="2387600" cy="1382712"/>
          </a:xfrm>
          <a:prstGeom prst="plus">
            <a:avLst>
              <a:gd name="adj" fmla="val 25000"/>
            </a:avLst>
          </a:prstGeom>
          <a:solidFill>
            <a:srgbClr val="99CC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Instant </a:t>
            </a:r>
          </a:p>
          <a:p>
            <a:pPr algn="ctr" eaLnBrk="1" hangingPunct="1"/>
            <a:r>
              <a:rPr lang="en-GB" altLang="en-US" b="1"/>
              <a:t>messaging</a:t>
            </a:r>
          </a:p>
        </p:txBody>
      </p:sp>
      <p:sp>
        <p:nvSpPr>
          <p:cNvPr id="23559" name="AutoShape 8"/>
          <p:cNvSpPr>
            <a:spLocks noChangeArrowheads="1"/>
          </p:cNvSpPr>
          <p:nvPr/>
        </p:nvSpPr>
        <p:spPr bwMode="auto">
          <a:xfrm>
            <a:off x="3813175" y="3276601"/>
            <a:ext cx="2387600" cy="1382713"/>
          </a:xfrm>
          <a:prstGeom prst="plus">
            <a:avLst>
              <a:gd name="adj" fmla="val 25000"/>
            </a:avLst>
          </a:prstGeom>
          <a:solidFill>
            <a:srgbClr val="CCFF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Gaming sites</a:t>
            </a:r>
          </a:p>
        </p:txBody>
      </p:sp>
      <p:sp>
        <p:nvSpPr>
          <p:cNvPr id="23560" name="AutoShape 9"/>
          <p:cNvSpPr>
            <a:spLocks noChangeArrowheads="1"/>
          </p:cNvSpPr>
          <p:nvPr/>
        </p:nvSpPr>
        <p:spPr bwMode="auto">
          <a:xfrm>
            <a:off x="7870825" y="1892301"/>
            <a:ext cx="2387600" cy="1382713"/>
          </a:xfrm>
          <a:prstGeom prst="plus">
            <a:avLst>
              <a:gd name="adj" fmla="val 25000"/>
            </a:avLst>
          </a:prstGeom>
          <a:solidFill>
            <a:srgbClr val="FF00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Social </a:t>
            </a:r>
          </a:p>
          <a:p>
            <a:pPr algn="ctr" eaLnBrk="1" hangingPunct="1"/>
            <a:r>
              <a:rPr lang="en-GB" altLang="en-US" b="1"/>
              <a:t>networking</a:t>
            </a:r>
          </a:p>
        </p:txBody>
      </p:sp>
      <p:sp>
        <p:nvSpPr>
          <p:cNvPr id="23561" name="AutoShape 10"/>
          <p:cNvSpPr>
            <a:spLocks noChangeArrowheads="1"/>
          </p:cNvSpPr>
          <p:nvPr/>
        </p:nvSpPr>
        <p:spPr bwMode="auto">
          <a:xfrm>
            <a:off x="5829300" y="3943351"/>
            <a:ext cx="2387600" cy="1382713"/>
          </a:xfrm>
          <a:prstGeom prst="plus">
            <a:avLst>
              <a:gd name="adj" fmla="val 25000"/>
            </a:avLst>
          </a:prstGeom>
          <a:solidFill>
            <a:srgbClr val="00FF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Chat Rooms</a:t>
            </a:r>
          </a:p>
        </p:txBody>
      </p:sp>
      <p:sp>
        <p:nvSpPr>
          <p:cNvPr id="23562" name="AutoShape 11"/>
          <p:cNvSpPr>
            <a:spLocks noChangeArrowheads="1"/>
          </p:cNvSpPr>
          <p:nvPr/>
        </p:nvSpPr>
        <p:spPr bwMode="auto">
          <a:xfrm>
            <a:off x="7858125" y="522288"/>
            <a:ext cx="2387600" cy="1382712"/>
          </a:xfrm>
          <a:prstGeom prst="plus">
            <a:avLst>
              <a:gd name="adj" fmla="val 25000"/>
            </a:avLst>
          </a:prstGeom>
          <a:solidFill>
            <a:srgbClr val="FFCC99"/>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Mobile phones</a:t>
            </a:r>
          </a:p>
        </p:txBody>
      </p:sp>
      <p:sp>
        <p:nvSpPr>
          <p:cNvPr id="23563" name="AutoShape 12"/>
          <p:cNvSpPr>
            <a:spLocks noChangeArrowheads="1"/>
          </p:cNvSpPr>
          <p:nvPr/>
        </p:nvSpPr>
        <p:spPr bwMode="auto">
          <a:xfrm>
            <a:off x="3787775" y="4610101"/>
            <a:ext cx="2387600" cy="1382713"/>
          </a:xfrm>
          <a:prstGeom prst="plus">
            <a:avLst>
              <a:gd name="adj" fmla="val 25000"/>
            </a:avLst>
          </a:prstGeom>
          <a:solidFill>
            <a:srgbClr val="FF9933"/>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Video </a:t>
            </a:r>
          </a:p>
          <a:p>
            <a:pPr algn="ctr" eaLnBrk="1" hangingPunct="1"/>
            <a:r>
              <a:rPr lang="en-GB" altLang="en-US" b="1"/>
              <a:t>broadcasting</a:t>
            </a:r>
          </a:p>
        </p:txBody>
      </p:sp>
      <p:sp>
        <p:nvSpPr>
          <p:cNvPr id="23564" name="AutoShape 14"/>
          <p:cNvSpPr>
            <a:spLocks noChangeArrowheads="1"/>
          </p:cNvSpPr>
          <p:nvPr/>
        </p:nvSpPr>
        <p:spPr bwMode="auto">
          <a:xfrm>
            <a:off x="1858963" y="2576513"/>
            <a:ext cx="2387600" cy="1382712"/>
          </a:xfrm>
          <a:prstGeom prst="plus">
            <a:avLst>
              <a:gd name="adj" fmla="val 25000"/>
            </a:avLst>
          </a:prstGeom>
          <a:solidFill>
            <a:srgbClr val="FFFF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Music </a:t>
            </a:r>
          </a:p>
          <a:p>
            <a:pPr algn="ctr" eaLnBrk="1" hangingPunct="1"/>
            <a:r>
              <a:rPr lang="en-GB" altLang="en-US" b="1"/>
              <a:t>Download</a:t>
            </a:r>
          </a:p>
          <a:p>
            <a:pPr algn="ctr" eaLnBrk="1" hangingPunct="1"/>
            <a:r>
              <a:rPr lang="en-GB" altLang="en-US" b="1"/>
              <a:t>sites</a:t>
            </a:r>
          </a:p>
        </p:txBody>
      </p:sp>
      <p:sp>
        <p:nvSpPr>
          <p:cNvPr id="23565" name="AutoShape 15"/>
          <p:cNvSpPr>
            <a:spLocks noChangeArrowheads="1"/>
          </p:cNvSpPr>
          <p:nvPr/>
        </p:nvSpPr>
        <p:spPr bwMode="auto">
          <a:xfrm>
            <a:off x="1858963" y="3941763"/>
            <a:ext cx="2387600" cy="1382712"/>
          </a:xfrm>
          <a:prstGeom prst="plus">
            <a:avLst>
              <a:gd name="adj" fmla="val 25000"/>
            </a:avLst>
          </a:prstGeom>
          <a:solidFill>
            <a:srgbClr val="33CCCC"/>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Wikies</a:t>
            </a:r>
          </a:p>
        </p:txBody>
      </p:sp>
      <p:sp>
        <p:nvSpPr>
          <p:cNvPr id="23566" name="AutoShape 17"/>
          <p:cNvSpPr>
            <a:spLocks noChangeArrowheads="1"/>
          </p:cNvSpPr>
          <p:nvPr/>
        </p:nvSpPr>
        <p:spPr bwMode="auto">
          <a:xfrm>
            <a:off x="1754188" y="1214438"/>
            <a:ext cx="2387600" cy="1382712"/>
          </a:xfrm>
          <a:prstGeom prst="plus">
            <a:avLst>
              <a:gd name="adj" fmla="val 25000"/>
            </a:avLst>
          </a:prstGeom>
          <a:solidFill>
            <a:srgbClr val="CC99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What next</a:t>
            </a:r>
          </a:p>
          <a:p>
            <a:pPr algn="ctr" eaLnBrk="1" hangingPunct="1"/>
            <a:r>
              <a:rPr lang="en-GB" altLang="en-US" b="1"/>
              <a:t>???</a:t>
            </a:r>
          </a:p>
        </p:txBody>
      </p:sp>
      <p:sp>
        <p:nvSpPr>
          <p:cNvPr id="23567" name="AutoShape 18">
            <a:hlinkClick r:id="rId3" action="ppaction://hlinksldjump"/>
          </p:cNvPr>
          <p:cNvSpPr>
            <a:spLocks noChangeArrowheads="1"/>
          </p:cNvSpPr>
          <p:nvPr/>
        </p:nvSpPr>
        <p:spPr bwMode="auto">
          <a:xfrm>
            <a:off x="5826125" y="5262563"/>
            <a:ext cx="2387600" cy="1382712"/>
          </a:xfrm>
          <a:prstGeom prst="plus">
            <a:avLst>
              <a:gd name="adj" fmla="val 25000"/>
            </a:avLst>
          </a:prstGeom>
          <a:solidFill>
            <a:srgbClr val="FFCC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Text</a:t>
            </a:r>
          </a:p>
        </p:txBody>
      </p:sp>
      <p:sp>
        <p:nvSpPr>
          <p:cNvPr id="23568" name="AutoShape 19"/>
          <p:cNvSpPr>
            <a:spLocks noChangeArrowheads="1"/>
          </p:cNvSpPr>
          <p:nvPr/>
        </p:nvSpPr>
        <p:spPr bwMode="auto">
          <a:xfrm>
            <a:off x="7874000" y="4579938"/>
            <a:ext cx="2387600" cy="1382712"/>
          </a:xfrm>
          <a:prstGeom prst="plus">
            <a:avLst>
              <a:gd name="adj" fmla="val 25000"/>
            </a:avLst>
          </a:prstGeom>
          <a:solidFill>
            <a:srgbClr val="FF6699"/>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t>P2P</a:t>
            </a:r>
          </a:p>
          <a:p>
            <a:pPr algn="ctr" eaLnBrk="1" hangingPunct="1"/>
            <a:r>
              <a:rPr lang="en-GB" altLang="en-US" b="1"/>
              <a:t>file-sharing</a:t>
            </a:r>
          </a:p>
        </p:txBody>
      </p:sp>
    </p:spTree>
    <p:extLst>
      <p:ext uri="{BB962C8B-B14F-4D97-AF65-F5344CB8AC3E}">
        <p14:creationId xmlns:p14="http://schemas.microsoft.com/office/powerpoint/2010/main" val="2810931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524001" y="231776"/>
            <a:ext cx="8353425"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3200">
              <a:solidFill>
                <a:srgbClr val="96A800"/>
              </a:solidFill>
            </a:endParaRPr>
          </a:p>
        </p:txBody>
      </p:sp>
      <p:sp>
        <p:nvSpPr>
          <p:cNvPr id="495619" name="Text Box 3"/>
          <p:cNvSpPr txBox="1">
            <a:spLocks noChangeArrowheads="1"/>
          </p:cNvSpPr>
          <p:nvPr/>
        </p:nvSpPr>
        <p:spPr bwMode="auto">
          <a:xfrm>
            <a:off x="1219200" y="1984375"/>
            <a:ext cx="3048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pPr>
            <a:r>
              <a:rPr lang="en-GB" altLang="en-US" sz="2000"/>
              <a:t>Camera phones</a:t>
            </a:r>
          </a:p>
          <a:p>
            <a:pPr algn="ctr" eaLnBrk="1" hangingPunct="1">
              <a:spcBef>
                <a:spcPct val="20000"/>
              </a:spcBef>
            </a:pPr>
            <a:endParaRPr lang="en-US" altLang="en-US" sz="2000"/>
          </a:p>
        </p:txBody>
      </p:sp>
      <p:sp>
        <p:nvSpPr>
          <p:cNvPr id="495620" name="Text Box 4"/>
          <p:cNvSpPr txBox="1">
            <a:spLocks noChangeArrowheads="1"/>
          </p:cNvSpPr>
          <p:nvPr/>
        </p:nvSpPr>
        <p:spPr bwMode="auto">
          <a:xfrm>
            <a:off x="8232776" y="1958976"/>
            <a:ext cx="2087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pPr>
            <a:r>
              <a:rPr lang="en-GB" altLang="en-US" sz="2000"/>
              <a:t>Text messages</a:t>
            </a:r>
            <a:endParaRPr lang="en-US" altLang="en-US" sz="2000"/>
          </a:p>
        </p:txBody>
      </p:sp>
      <p:sp>
        <p:nvSpPr>
          <p:cNvPr id="495621" name="Text Box 5"/>
          <p:cNvSpPr txBox="1">
            <a:spLocks noChangeArrowheads="1"/>
          </p:cNvSpPr>
          <p:nvPr/>
        </p:nvSpPr>
        <p:spPr bwMode="auto">
          <a:xfrm>
            <a:off x="1722438" y="4716464"/>
            <a:ext cx="21780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MP3 player </a:t>
            </a:r>
            <a:endParaRPr lang="en-US" altLang="en-US" sz="2000"/>
          </a:p>
        </p:txBody>
      </p:sp>
      <p:sp>
        <p:nvSpPr>
          <p:cNvPr id="495622" name="Text Box 6"/>
          <p:cNvSpPr txBox="1">
            <a:spLocks noChangeArrowheads="1"/>
          </p:cNvSpPr>
          <p:nvPr/>
        </p:nvSpPr>
        <p:spPr bwMode="auto">
          <a:xfrm>
            <a:off x="5100639" y="5572126"/>
            <a:ext cx="25923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Mobile TV</a:t>
            </a:r>
            <a:endParaRPr lang="en-US" altLang="en-US" sz="2000"/>
          </a:p>
        </p:txBody>
      </p:sp>
      <p:sp>
        <p:nvSpPr>
          <p:cNvPr id="495629" name="Text Box 13"/>
          <p:cNvSpPr txBox="1">
            <a:spLocks noChangeArrowheads="1"/>
          </p:cNvSpPr>
          <p:nvPr/>
        </p:nvSpPr>
        <p:spPr bwMode="auto">
          <a:xfrm>
            <a:off x="8001000" y="3490914"/>
            <a:ext cx="2667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e-mail</a:t>
            </a:r>
            <a:endParaRPr lang="en-US" altLang="en-US" sz="2000"/>
          </a:p>
        </p:txBody>
      </p:sp>
      <p:sp>
        <p:nvSpPr>
          <p:cNvPr id="495632" name="Text Box 16"/>
          <p:cNvSpPr txBox="1">
            <a:spLocks noChangeArrowheads="1"/>
          </p:cNvSpPr>
          <p:nvPr/>
        </p:nvSpPr>
        <p:spPr bwMode="auto">
          <a:xfrm>
            <a:off x="3027363" y="5494339"/>
            <a:ext cx="20875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000"/>
              <a:t>Downloads      </a:t>
            </a:r>
            <a:endParaRPr lang="en-US" altLang="en-US" sz="2000"/>
          </a:p>
        </p:txBody>
      </p:sp>
      <p:sp>
        <p:nvSpPr>
          <p:cNvPr id="495634" name="Text Box 18"/>
          <p:cNvSpPr txBox="1">
            <a:spLocks noChangeArrowheads="1"/>
          </p:cNvSpPr>
          <p:nvPr/>
        </p:nvSpPr>
        <p:spPr bwMode="auto">
          <a:xfrm>
            <a:off x="1798638" y="3382964"/>
            <a:ext cx="20875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20000"/>
              </a:spcBef>
            </a:pPr>
            <a:r>
              <a:rPr lang="en-GB" altLang="en-US" sz="2000"/>
              <a:t>Internet access</a:t>
            </a:r>
            <a:endParaRPr lang="en-US" altLang="en-US" sz="2000"/>
          </a:p>
        </p:txBody>
      </p:sp>
      <p:pic>
        <p:nvPicPr>
          <p:cNvPr id="25610" name="Picture 26" descr="MCj0431507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203825" y="2601913"/>
            <a:ext cx="1828800" cy="1828800"/>
          </a:xfrm>
          <a:noFill/>
        </p:spPr>
      </p:pic>
      <p:sp>
        <p:nvSpPr>
          <p:cNvPr id="25611" name="Line 28"/>
          <p:cNvSpPr>
            <a:spLocks noChangeShapeType="1"/>
          </p:cNvSpPr>
          <p:nvPr/>
        </p:nvSpPr>
        <p:spPr bwMode="auto">
          <a:xfrm flipV="1">
            <a:off x="7156450" y="2495551"/>
            <a:ext cx="1074738" cy="4492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2" name="Line 29"/>
          <p:cNvSpPr>
            <a:spLocks noChangeShapeType="1"/>
          </p:cNvSpPr>
          <p:nvPr/>
        </p:nvSpPr>
        <p:spPr bwMode="auto">
          <a:xfrm flipH="1" flipV="1">
            <a:off x="3730625" y="2235201"/>
            <a:ext cx="827088" cy="3921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3" name="Text Box 30"/>
          <p:cNvSpPr txBox="1">
            <a:spLocks noChangeArrowheads="1"/>
          </p:cNvSpPr>
          <p:nvPr/>
        </p:nvSpPr>
        <p:spPr bwMode="auto">
          <a:xfrm>
            <a:off x="4978400" y="1350963"/>
            <a:ext cx="33670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800" b="1"/>
              <a:t>Anytime  </a:t>
            </a:r>
            <a:r>
              <a:rPr lang="en-GB" altLang="en-US" sz="1800" b="1">
                <a:sym typeface="Wingdings" panose="05000000000000000000" pitchFamily="2" charset="2"/>
              </a:rPr>
              <a:t>  </a:t>
            </a:r>
            <a:r>
              <a:rPr lang="en-GB" altLang="en-US" sz="1800" b="1"/>
              <a:t>Anywhere</a:t>
            </a:r>
          </a:p>
        </p:txBody>
      </p:sp>
      <p:sp>
        <p:nvSpPr>
          <p:cNvPr id="25614" name="Line 31"/>
          <p:cNvSpPr>
            <a:spLocks noChangeShapeType="1"/>
          </p:cNvSpPr>
          <p:nvPr/>
        </p:nvSpPr>
        <p:spPr bwMode="auto">
          <a:xfrm flipH="1">
            <a:off x="3816350" y="3557588"/>
            <a:ext cx="711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5" name="Line 32"/>
          <p:cNvSpPr>
            <a:spLocks noChangeShapeType="1"/>
          </p:cNvSpPr>
          <p:nvPr/>
        </p:nvSpPr>
        <p:spPr bwMode="auto">
          <a:xfrm flipH="1">
            <a:off x="3657601" y="4021139"/>
            <a:ext cx="1101725" cy="5794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6" name="Line 33"/>
          <p:cNvSpPr>
            <a:spLocks noChangeShapeType="1"/>
          </p:cNvSpPr>
          <p:nvPr/>
        </p:nvSpPr>
        <p:spPr bwMode="auto">
          <a:xfrm flipV="1">
            <a:off x="7285038" y="3670300"/>
            <a:ext cx="1204912" cy="444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7" name="Line 34"/>
          <p:cNvSpPr>
            <a:spLocks noChangeShapeType="1"/>
          </p:cNvSpPr>
          <p:nvPr/>
        </p:nvSpPr>
        <p:spPr bwMode="auto">
          <a:xfrm>
            <a:off x="7053263" y="4383089"/>
            <a:ext cx="989012" cy="6683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8" name="Line 35"/>
          <p:cNvSpPr>
            <a:spLocks noChangeShapeType="1"/>
          </p:cNvSpPr>
          <p:nvPr/>
        </p:nvSpPr>
        <p:spPr bwMode="auto">
          <a:xfrm flipH="1">
            <a:off x="6211889" y="4559300"/>
            <a:ext cx="14287" cy="7254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19" name="Line 36"/>
          <p:cNvSpPr>
            <a:spLocks noChangeShapeType="1"/>
          </p:cNvSpPr>
          <p:nvPr/>
        </p:nvSpPr>
        <p:spPr bwMode="auto">
          <a:xfrm flipV="1">
            <a:off x="6211888" y="1770064"/>
            <a:ext cx="0" cy="6683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5620" name="Line 38"/>
          <p:cNvSpPr>
            <a:spLocks noChangeShapeType="1"/>
          </p:cNvSpPr>
          <p:nvPr/>
        </p:nvSpPr>
        <p:spPr bwMode="auto">
          <a:xfrm flipH="1">
            <a:off x="4557713" y="4570414"/>
            <a:ext cx="698500" cy="8143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495655" name="Text Box 39"/>
          <p:cNvSpPr txBox="1">
            <a:spLocks noChangeArrowheads="1"/>
          </p:cNvSpPr>
          <p:nvPr/>
        </p:nvSpPr>
        <p:spPr bwMode="auto">
          <a:xfrm>
            <a:off x="8142289" y="5137151"/>
            <a:ext cx="19002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000"/>
              <a:t>Chat and IM</a:t>
            </a:r>
          </a:p>
        </p:txBody>
      </p:sp>
    </p:spTree>
    <p:extLst>
      <p:ext uri="{BB962C8B-B14F-4D97-AF65-F5344CB8AC3E}">
        <p14:creationId xmlns:p14="http://schemas.microsoft.com/office/powerpoint/2010/main" val="5261716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9561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9562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95634"/>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95621"/>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495622"/>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495629"/>
                                        </p:tgtEl>
                                        <p:attrNameLst>
                                          <p:attrName>style.visibility</p:attrName>
                                        </p:attrNameLst>
                                      </p:cBhvr>
                                      <p:to>
                                        <p:strVal val="visible"/>
                                      </p:to>
                                    </p:set>
                                  </p:childTnLst>
                                </p:cTn>
                              </p:par>
                            </p:childTnLst>
                          </p:cTn>
                        </p:par>
                        <p:par>
                          <p:cTn id="22" fill="hold" nodeType="afterGroup">
                            <p:stCondLst>
                              <p:cond delay="3000"/>
                            </p:stCondLst>
                            <p:childTnLst>
                              <p:par>
                                <p:cTn id="23" presetID="1" presetClass="entr" presetSubtype="0" fill="hold" grpId="0" nodeType="afterEffect">
                                  <p:stCondLst>
                                    <p:cond delay="0"/>
                                  </p:stCondLst>
                                  <p:childTnLst>
                                    <p:set>
                                      <p:cBhvr>
                                        <p:cTn id="24" dur="1" fill="hold">
                                          <p:stCondLst>
                                            <p:cond delay="499"/>
                                          </p:stCondLst>
                                        </p:cTn>
                                        <p:tgtEl>
                                          <p:spTgt spid="495632"/>
                                        </p:tgtEl>
                                        <p:attrNameLst>
                                          <p:attrName>style.visibility</p:attrName>
                                        </p:attrNameLst>
                                      </p:cBhvr>
                                      <p:to>
                                        <p:strVal val="visible"/>
                                      </p:to>
                                    </p:set>
                                  </p:childTnLst>
                                </p:cTn>
                              </p:par>
                            </p:childTnLst>
                          </p:cTn>
                        </p:par>
                        <p:par>
                          <p:cTn id="25" fill="hold" nodeType="afterGroup">
                            <p:stCondLst>
                              <p:cond delay="3500"/>
                            </p:stCondLst>
                            <p:childTnLst>
                              <p:par>
                                <p:cTn id="26" presetID="1" presetClass="entr" presetSubtype="0" fill="hold" grpId="0" nodeType="afterEffect">
                                  <p:stCondLst>
                                    <p:cond delay="0"/>
                                  </p:stCondLst>
                                  <p:childTnLst>
                                    <p:set>
                                      <p:cBhvr>
                                        <p:cTn id="27" dur="1" fill="hold">
                                          <p:stCondLst>
                                            <p:cond delay="0"/>
                                          </p:stCondLst>
                                        </p:cTn>
                                        <p:tgtEl>
                                          <p:spTgt spid="4956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19" grpId="0" autoUpdateAnimBg="0"/>
      <p:bldP spid="495620" grpId="0" autoUpdateAnimBg="0"/>
      <p:bldP spid="495621" grpId="0" autoUpdateAnimBg="0"/>
      <p:bldP spid="495622" grpId="0" autoUpdateAnimBg="0"/>
      <p:bldP spid="495629" grpId="0" autoUpdateAnimBg="0"/>
      <p:bldP spid="495632" grpId="0" autoUpdateAnimBg="0"/>
      <p:bldP spid="495634" grpId="0" autoUpdateAnimBg="0"/>
      <p:bldP spid="4956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a:xfrm>
            <a:off x="2014539" y="1409700"/>
            <a:ext cx="8093075" cy="5018088"/>
          </a:xfrm>
        </p:spPr>
        <p:txBody>
          <a:bodyPr/>
          <a:lstStyle/>
          <a:p>
            <a:pPr eaLnBrk="1" hangingPunct="1"/>
            <a:endParaRPr lang="en-GB" altLang="en-US">
              <a:latin typeface="Century Gothic" panose="020B0502020202020204" pitchFamily="34" charset="0"/>
            </a:endParaRPr>
          </a:p>
          <a:p>
            <a:pPr eaLnBrk="1" hangingPunct="1"/>
            <a:endParaRPr lang="en-GB" altLang="en-US">
              <a:solidFill>
                <a:schemeClr val="tx1"/>
              </a:solidFill>
              <a:latin typeface="Century Gothic" panose="020B0502020202020204" pitchFamily="34" charset="0"/>
            </a:endParaRPr>
          </a:p>
          <a:p>
            <a:pPr eaLnBrk="1" hangingPunct="1"/>
            <a:r>
              <a:rPr lang="en-GB" altLang="en-US">
                <a:solidFill>
                  <a:schemeClr val="tx1"/>
                </a:solidFill>
                <a:latin typeface="Century Gothic" panose="020B0502020202020204" pitchFamily="34" charset="0"/>
              </a:rPr>
              <a:t>Children make online ‘friends’ and chat to people who are unknown who may pose a risk to them</a:t>
            </a:r>
          </a:p>
          <a:p>
            <a:pPr eaLnBrk="1" hangingPunct="1"/>
            <a:r>
              <a:rPr lang="en-GB" altLang="en-US">
                <a:solidFill>
                  <a:schemeClr val="tx1"/>
                </a:solidFill>
                <a:latin typeface="Century Gothic" panose="020B0502020202020204" pitchFamily="34" charset="0"/>
              </a:rPr>
              <a:t>Children may upload or view inappropriate material</a:t>
            </a:r>
          </a:p>
          <a:p>
            <a:pPr eaLnBrk="1" hangingPunct="1"/>
            <a:r>
              <a:rPr lang="en-GB" altLang="en-US">
                <a:solidFill>
                  <a:schemeClr val="tx1"/>
                </a:solidFill>
                <a:latin typeface="Century Gothic" panose="020B0502020202020204" pitchFamily="34" charset="0"/>
              </a:rPr>
              <a:t>Sharing files can lead to spyware, identify theft and greater vulnerability to viruses.</a:t>
            </a:r>
          </a:p>
          <a:p>
            <a:pPr eaLnBrk="1" hangingPunct="1"/>
            <a:r>
              <a:rPr lang="en-GB" altLang="en-US">
                <a:solidFill>
                  <a:schemeClr val="tx1"/>
                </a:solidFill>
                <a:latin typeface="Century Gothic" panose="020B0502020202020204" pitchFamily="34" charset="0"/>
              </a:rPr>
              <a:t>Risk of cyber bullying</a:t>
            </a:r>
          </a:p>
          <a:p>
            <a:pPr eaLnBrk="1" hangingPunct="1">
              <a:buFontTx/>
              <a:buNone/>
            </a:pPr>
            <a:endParaRPr lang="en-GB" altLang="en-US"/>
          </a:p>
        </p:txBody>
      </p:sp>
      <p:sp>
        <p:nvSpPr>
          <p:cNvPr id="27651" name="AutoShape 6"/>
          <p:cNvSpPr>
            <a:spLocks noChangeArrowheads="1"/>
          </p:cNvSpPr>
          <p:nvPr/>
        </p:nvSpPr>
        <p:spPr bwMode="auto">
          <a:xfrm>
            <a:off x="1973263" y="566738"/>
            <a:ext cx="2387600" cy="1382712"/>
          </a:xfrm>
          <a:prstGeom prst="plus">
            <a:avLst>
              <a:gd name="adj" fmla="val 25000"/>
            </a:avLst>
          </a:prstGeom>
          <a:solidFill>
            <a:srgbClr val="FF0066"/>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b="1">
                <a:latin typeface="Century Gothic" panose="020B0502020202020204" pitchFamily="34" charset="0"/>
              </a:rPr>
              <a:t>Risks</a:t>
            </a:r>
          </a:p>
        </p:txBody>
      </p:sp>
    </p:spTree>
    <p:extLst>
      <p:ext uri="{BB962C8B-B14F-4D97-AF65-F5344CB8AC3E}">
        <p14:creationId xmlns:p14="http://schemas.microsoft.com/office/powerpoint/2010/main" val="1100345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algn="ctr"/>
            <a:r>
              <a:rPr lang="en-GB" altLang="en-US" b="1">
                <a:solidFill>
                  <a:srgbClr val="008000"/>
                </a:solidFill>
                <a:latin typeface="Century Gothic" panose="020B0502020202020204" pitchFamily="34" charset="0"/>
              </a:rPr>
              <a:t>School approach to E-safety</a:t>
            </a:r>
            <a:endParaRPr lang="en-US" altLang="en-US"/>
          </a:p>
        </p:txBody>
      </p:sp>
      <p:sp>
        <p:nvSpPr>
          <p:cNvPr id="29699" name="Content Placeholder 2"/>
          <p:cNvSpPr>
            <a:spLocks noGrp="1"/>
          </p:cNvSpPr>
          <p:nvPr>
            <p:ph idx="1"/>
          </p:nvPr>
        </p:nvSpPr>
        <p:spPr>
          <a:xfrm>
            <a:off x="2014539" y="1409700"/>
            <a:ext cx="8243887" cy="3835400"/>
          </a:xfrm>
        </p:spPr>
        <p:txBody>
          <a:bodyPr/>
          <a:lstStyle/>
          <a:p>
            <a:pPr>
              <a:buFontTx/>
              <a:buNone/>
            </a:pPr>
            <a:endParaRPr lang="en-US" altLang="en-US" sz="3600">
              <a:solidFill>
                <a:srgbClr val="008000"/>
              </a:solidFill>
            </a:endParaRPr>
          </a:p>
          <a:p>
            <a:pPr>
              <a:buFontTx/>
              <a:buNone/>
            </a:pPr>
            <a:r>
              <a:rPr lang="en-US" altLang="en-US" sz="3600">
                <a:solidFill>
                  <a:srgbClr val="008000"/>
                </a:solidFill>
              </a:rPr>
              <a:t>Safe</a:t>
            </a:r>
            <a:r>
              <a:rPr lang="en-US" altLang="en-US" sz="3600"/>
              <a:t>: keeping personal information safe</a:t>
            </a:r>
            <a:endParaRPr lang="en-US" altLang="en-US" sz="3600">
              <a:solidFill>
                <a:srgbClr val="008000"/>
              </a:solidFill>
            </a:endParaRPr>
          </a:p>
          <a:p>
            <a:pPr>
              <a:buFontTx/>
              <a:buNone/>
            </a:pPr>
            <a:r>
              <a:rPr lang="en-US" altLang="en-US" sz="3600">
                <a:solidFill>
                  <a:srgbClr val="008000"/>
                </a:solidFill>
              </a:rPr>
              <a:t>Meeting: </a:t>
            </a:r>
            <a:r>
              <a:rPr lang="en-US" altLang="en-US" sz="3600"/>
              <a:t>online friends are strangers </a:t>
            </a:r>
            <a:endParaRPr lang="en-US" altLang="en-US" sz="3600">
              <a:solidFill>
                <a:srgbClr val="008000"/>
              </a:solidFill>
            </a:endParaRPr>
          </a:p>
          <a:p>
            <a:pPr>
              <a:buFontTx/>
              <a:buNone/>
            </a:pPr>
            <a:r>
              <a:rPr lang="en-US" altLang="en-US" sz="3600">
                <a:solidFill>
                  <a:srgbClr val="008000"/>
                </a:solidFill>
              </a:rPr>
              <a:t>Accepting: </a:t>
            </a:r>
            <a:r>
              <a:rPr lang="en-US" altLang="en-US" sz="3600"/>
              <a:t>be aware of viruses</a:t>
            </a:r>
            <a:endParaRPr lang="en-US" altLang="en-US" sz="3600">
              <a:solidFill>
                <a:srgbClr val="008000"/>
              </a:solidFill>
            </a:endParaRPr>
          </a:p>
          <a:p>
            <a:pPr>
              <a:buFontTx/>
              <a:buNone/>
            </a:pPr>
            <a:r>
              <a:rPr lang="en-US" altLang="en-US" sz="3600">
                <a:solidFill>
                  <a:srgbClr val="008000"/>
                </a:solidFill>
              </a:rPr>
              <a:t>Reliable: </a:t>
            </a:r>
            <a:r>
              <a:rPr lang="en-US" altLang="en-US" sz="3600"/>
              <a:t>information may be untrue</a:t>
            </a:r>
            <a:endParaRPr lang="en-US" altLang="en-US" sz="3600">
              <a:solidFill>
                <a:srgbClr val="008000"/>
              </a:solidFill>
            </a:endParaRPr>
          </a:p>
          <a:p>
            <a:pPr>
              <a:buFontTx/>
              <a:buNone/>
            </a:pPr>
            <a:r>
              <a:rPr lang="en-US" altLang="en-US" sz="3600">
                <a:solidFill>
                  <a:srgbClr val="008000"/>
                </a:solidFill>
              </a:rPr>
              <a:t>Tell: </a:t>
            </a:r>
            <a:r>
              <a:rPr lang="en-US" altLang="en-US" sz="3600"/>
              <a:t>inform an adult</a:t>
            </a:r>
            <a:endParaRPr lang="en-US" altLang="en-US" sz="3600">
              <a:solidFill>
                <a:srgbClr val="008000"/>
              </a:solidFill>
            </a:endParaRPr>
          </a:p>
        </p:txBody>
      </p:sp>
    </p:spTree>
    <p:extLst>
      <p:ext uri="{BB962C8B-B14F-4D97-AF65-F5344CB8AC3E}">
        <p14:creationId xmlns:p14="http://schemas.microsoft.com/office/powerpoint/2010/main" val="2947528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Keeping Personal Information Safe</a:t>
            </a:r>
          </a:p>
        </p:txBody>
      </p:sp>
      <p:sp>
        <p:nvSpPr>
          <p:cNvPr id="3" name="Content Placeholder 2"/>
          <p:cNvSpPr>
            <a:spLocks noGrp="1"/>
          </p:cNvSpPr>
          <p:nvPr>
            <p:ph idx="1"/>
          </p:nvPr>
        </p:nvSpPr>
        <p:spPr/>
        <p:txBody>
          <a:bodyPr/>
          <a:lstStyle/>
          <a:p>
            <a:r>
              <a:rPr lang="en-GB" dirty="0" smtClean="0"/>
              <a:t>Jigsaw video</a:t>
            </a:r>
            <a:endParaRPr lang="en-GB" dirty="0"/>
          </a:p>
        </p:txBody>
      </p:sp>
    </p:spTree>
    <p:extLst>
      <p:ext uri="{BB962C8B-B14F-4D97-AF65-F5344CB8AC3E}">
        <p14:creationId xmlns:p14="http://schemas.microsoft.com/office/powerpoint/2010/main" val="3279709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014539" y="274638"/>
            <a:ext cx="7977187" cy="1143000"/>
          </a:xfrm>
        </p:spPr>
        <p:txBody>
          <a:bodyPr>
            <a:normAutofit fontScale="90000"/>
          </a:bodyPr>
          <a:lstStyle/>
          <a:p>
            <a:pPr eaLnBrk="1" hangingPunct="1"/>
            <a:r>
              <a:rPr lang="en-GB" altLang="en-US" dirty="0"/>
              <a:t>      </a:t>
            </a:r>
            <a:r>
              <a:rPr lang="en-GB" altLang="en-US" dirty="0">
                <a:solidFill>
                  <a:srgbClr val="008000"/>
                </a:solidFill>
                <a:latin typeface="Century Gothic" panose="020B0502020202020204" pitchFamily="34" charset="0"/>
              </a:rPr>
              <a:t>School   </a:t>
            </a:r>
            <a:r>
              <a:rPr lang="en-GB" altLang="en-US" dirty="0" smtClean="0">
                <a:solidFill>
                  <a:srgbClr val="008000"/>
                </a:solidFill>
                <a:latin typeface="Century Gothic" panose="020B0502020202020204" pitchFamily="34" charset="0"/>
              </a:rPr>
              <a:t>                         </a:t>
            </a:r>
            <a:r>
              <a:rPr lang="en-GB" altLang="en-US" dirty="0">
                <a:solidFill>
                  <a:srgbClr val="008000"/>
                </a:solidFill>
                <a:latin typeface="Century Gothic" panose="020B0502020202020204" pitchFamily="34" charset="0"/>
              </a:rPr>
              <a:t>Home</a:t>
            </a:r>
          </a:p>
        </p:txBody>
      </p:sp>
      <p:sp>
        <p:nvSpPr>
          <p:cNvPr id="30723" name="Rectangle 5"/>
          <p:cNvSpPr>
            <a:spLocks noGrp="1" noChangeArrowheads="1"/>
          </p:cNvSpPr>
          <p:nvPr>
            <p:ph type="body" sz="half" idx="1"/>
          </p:nvPr>
        </p:nvSpPr>
        <p:spPr/>
        <p:txBody>
          <a:bodyPr/>
          <a:lstStyle/>
          <a:p>
            <a:pPr eaLnBrk="1" hangingPunct="1"/>
            <a:r>
              <a:rPr lang="en-GB" altLang="en-US" sz="2400">
                <a:latin typeface="Century Gothic" panose="020B0502020202020204" pitchFamily="34" charset="0"/>
              </a:rPr>
              <a:t>Supervised</a:t>
            </a:r>
          </a:p>
          <a:p>
            <a:pPr eaLnBrk="1" hangingPunct="1"/>
            <a:r>
              <a:rPr lang="en-GB" altLang="en-US" sz="2400">
                <a:latin typeface="Century Gothic" panose="020B0502020202020204" pitchFamily="34" charset="0"/>
              </a:rPr>
              <a:t>Monitored</a:t>
            </a:r>
          </a:p>
          <a:p>
            <a:pPr eaLnBrk="1" hangingPunct="1"/>
            <a:r>
              <a:rPr lang="en-GB" altLang="en-US" sz="2400">
                <a:latin typeface="Century Gothic" panose="020B0502020202020204" pitchFamily="34" charset="0"/>
              </a:rPr>
              <a:t>Filtered</a:t>
            </a:r>
          </a:p>
          <a:p>
            <a:pPr eaLnBrk="1" hangingPunct="1"/>
            <a:r>
              <a:rPr lang="en-GB" altLang="en-US" sz="2400">
                <a:latin typeface="Century Gothic" panose="020B0502020202020204" pitchFamily="34" charset="0"/>
              </a:rPr>
              <a:t>Curriculum</a:t>
            </a:r>
          </a:p>
          <a:p>
            <a:pPr eaLnBrk="1" hangingPunct="1"/>
            <a:endParaRPr lang="en-GB" altLang="en-US" sz="2400"/>
          </a:p>
        </p:txBody>
      </p:sp>
      <p:sp>
        <p:nvSpPr>
          <p:cNvPr id="30724" name="AutoShape 4"/>
          <p:cNvSpPr>
            <a:spLocks noChangeArrowheads="1"/>
          </p:cNvSpPr>
          <p:nvPr/>
        </p:nvSpPr>
        <p:spPr bwMode="auto">
          <a:xfrm>
            <a:off x="5168900" y="741364"/>
            <a:ext cx="1843088" cy="274637"/>
          </a:xfrm>
          <a:prstGeom prst="leftRightArrow">
            <a:avLst>
              <a:gd name="adj1" fmla="val 50000"/>
              <a:gd name="adj2" fmla="val 134220"/>
            </a:avLst>
          </a:prstGeom>
          <a:solidFill>
            <a:srgbClr val="CCFF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1800"/>
          </a:p>
        </p:txBody>
      </p:sp>
      <p:sp>
        <p:nvSpPr>
          <p:cNvPr id="30725" name="Text Box 8"/>
          <p:cNvSpPr txBox="1">
            <a:spLocks noChangeArrowheads="1"/>
          </p:cNvSpPr>
          <p:nvPr/>
        </p:nvSpPr>
        <p:spPr bwMode="auto">
          <a:xfrm>
            <a:off x="7737476" y="1466851"/>
            <a:ext cx="150971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0000" b="1">
                <a:solidFill>
                  <a:srgbClr val="008000"/>
                </a:solidFill>
              </a:rPr>
              <a:t>?</a:t>
            </a:r>
          </a:p>
        </p:txBody>
      </p:sp>
      <p:sp>
        <p:nvSpPr>
          <p:cNvPr id="30726" name="Text Box 9"/>
          <p:cNvSpPr txBox="1">
            <a:spLocks noChangeArrowheads="1"/>
          </p:cNvSpPr>
          <p:nvPr/>
        </p:nvSpPr>
        <p:spPr bwMode="auto">
          <a:xfrm>
            <a:off x="1798638" y="3644901"/>
            <a:ext cx="7504112" cy="7842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1800">
                <a:latin typeface="Century Gothic" panose="020B0502020202020204" pitchFamily="34" charset="0"/>
              </a:rPr>
              <a:t>Rise of smartphone and ipad</a:t>
            </a:r>
          </a:p>
          <a:p>
            <a:pPr eaLnBrk="1" hangingPunct="1">
              <a:spcBef>
                <a:spcPct val="50000"/>
              </a:spcBef>
            </a:pPr>
            <a:endParaRPr lang="en-GB" altLang="en-US" sz="1800"/>
          </a:p>
        </p:txBody>
      </p:sp>
    </p:spTree>
    <p:extLst>
      <p:ext uri="{BB962C8B-B14F-4D97-AF65-F5344CB8AC3E}">
        <p14:creationId xmlns:p14="http://schemas.microsoft.com/office/powerpoint/2010/main" val="4212017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en-US">
                <a:solidFill>
                  <a:srgbClr val="008000"/>
                </a:solidFill>
              </a:rPr>
              <a:t>Access to technology </a:t>
            </a:r>
          </a:p>
        </p:txBody>
      </p:sp>
      <p:sp>
        <p:nvSpPr>
          <p:cNvPr id="32771" name="Content Placeholder 3"/>
          <p:cNvSpPr>
            <a:spLocks noGrp="1"/>
          </p:cNvSpPr>
          <p:nvPr>
            <p:ph sz="half" idx="2"/>
          </p:nvPr>
        </p:nvSpPr>
        <p:spPr>
          <a:xfrm>
            <a:off x="6172200" y="1514729"/>
            <a:ext cx="5181600" cy="4351338"/>
          </a:xfrm>
        </p:spPr>
        <p:txBody>
          <a:bodyPr/>
          <a:lstStyle/>
          <a:p>
            <a:pPr>
              <a:buFontTx/>
              <a:buNone/>
            </a:pPr>
            <a:r>
              <a:rPr lang="en-US" altLang="en-US" sz="2400" dirty="0">
                <a:solidFill>
                  <a:srgbClr val="008000"/>
                </a:solidFill>
                <a:latin typeface="Century Gothic" panose="020B0502020202020204" pitchFamily="34" charset="0"/>
              </a:rPr>
              <a:t>        When?</a:t>
            </a:r>
          </a:p>
          <a:p>
            <a:endParaRPr lang="en-US" altLang="en-US" sz="2400" dirty="0">
              <a:latin typeface="Century Gothic" panose="020B0502020202020204" pitchFamily="34" charset="0"/>
            </a:endParaRPr>
          </a:p>
          <a:p>
            <a:r>
              <a:rPr lang="en-US" altLang="en-US" sz="2400" dirty="0">
                <a:latin typeface="Century Gothic" panose="020B0502020202020204" pitchFamily="34" charset="0"/>
              </a:rPr>
              <a:t>  </a:t>
            </a:r>
            <a:r>
              <a:rPr lang="en-US" altLang="en-US" sz="2400" dirty="0">
                <a:solidFill>
                  <a:srgbClr val="008000"/>
                </a:solidFill>
                <a:latin typeface="Century Gothic" panose="020B0502020202020204" pitchFamily="34" charset="0"/>
              </a:rPr>
              <a:t>¼ of children admitted to missing sleep because of technology</a:t>
            </a:r>
          </a:p>
          <a:p>
            <a:r>
              <a:rPr lang="en-US" altLang="en-US" sz="2400" dirty="0">
                <a:solidFill>
                  <a:srgbClr val="008000"/>
                </a:solidFill>
                <a:latin typeface="Century Gothic" panose="020B0502020202020204" pitchFamily="34" charset="0"/>
              </a:rPr>
              <a:t>2/3s of children said using technology interrupted time doing schoolwork and spending time with friends and family </a:t>
            </a:r>
          </a:p>
          <a:p>
            <a:endParaRPr lang="en-US" altLang="en-US" dirty="0"/>
          </a:p>
        </p:txBody>
      </p:sp>
      <p:sp>
        <p:nvSpPr>
          <p:cNvPr id="32772" name="Rectangle 4"/>
          <p:cNvSpPr>
            <a:spLocks noChangeArrowheads="1"/>
          </p:cNvSpPr>
          <p:nvPr/>
        </p:nvSpPr>
        <p:spPr bwMode="auto">
          <a:xfrm>
            <a:off x="2890838" y="665164"/>
            <a:ext cx="44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1800"/>
          </a:p>
        </p:txBody>
      </p:sp>
      <p:sp>
        <p:nvSpPr>
          <p:cNvPr id="32773" name="Content Placeholder 8"/>
          <p:cNvSpPr>
            <a:spLocks noGrp="1"/>
          </p:cNvSpPr>
          <p:nvPr>
            <p:ph sz="half" idx="1"/>
          </p:nvPr>
        </p:nvSpPr>
        <p:spPr>
          <a:xfrm>
            <a:off x="944690" y="1400557"/>
            <a:ext cx="4627562" cy="4710113"/>
          </a:xfrm>
        </p:spPr>
        <p:txBody>
          <a:bodyPr/>
          <a:lstStyle/>
          <a:p>
            <a:pPr>
              <a:buFontTx/>
              <a:buNone/>
            </a:pPr>
            <a:r>
              <a:rPr lang="en-US" altLang="en-US" sz="2400" dirty="0">
                <a:solidFill>
                  <a:srgbClr val="008000"/>
                </a:solidFill>
                <a:latin typeface="Century Gothic" panose="020B0502020202020204" pitchFamily="34" charset="0"/>
              </a:rPr>
              <a:t>Where?</a:t>
            </a:r>
          </a:p>
          <a:p>
            <a:pPr>
              <a:buFontTx/>
              <a:buNone/>
            </a:pPr>
            <a:endParaRPr lang="en-US" altLang="en-US" sz="2400" dirty="0">
              <a:solidFill>
                <a:srgbClr val="008000"/>
              </a:solidFill>
              <a:latin typeface="Century Gothic" panose="020B0502020202020204" pitchFamily="34" charset="0"/>
            </a:endParaRPr>
          </a:p>
          <a:p>
            <a:r>
              <a:rPr lang="en-US" altLang="en-US" sz="2400" dirty="0">
                <a:latin typeface="Century Gothic" panose="020B0502020202020204" pitchFamily="34" charset="0"/>
              </a:rPr>
              <a:t>Internet agreements</a:t>
            </a:r>
          </a:p>
          <a:p>
            <a:pPr>
              <a:buFontTx/>
              <a:buNone/>
            </a:pPr>
            <a:r>
              <a:rPr lang="en-US" altLang="en-US" sz="2400" dirty="0">
                <a:latin typeface="Century Gothic" panose="020B0502020202020204" pitchFamily="34" charset="0"/>
              </a:rPr>
              <a:t>   with your child</a:t>
            </a:r>
          </a:p>
          <a:p>
            <a:r>
              <a:rPr lang="en-US" altLang="en-US" sz="2400" dirty="0">
                <a:latin typeface="Century Gothic" panose="020B0502020202020204" pitchFamily="34" charset="0"/>
              </a:rPr>
              <a:t>Limit time using technology</a:t>
            </a:r>
          </a:p>
          <a:p>
            <a:r>
              <a:rPr lang="en-US" altLang="en-US" sz="2400" dirty="0">
                <a:latin typeface="Century Gothic" panose="020B0502020202020204" pitchFamily="34" charset="0"/>
              </a:rPr>
              <a:t>Think about where they use technology - webcams</a:t>
            </a:r>
          </a:p>
          <a:p>
            <a:r>
              <a:rPr lang="en-US" altLang="en-US" sz="2400" dirty="0">
                <a:latin typeface="Century Gothic" panose="020B0502020202020204" pitchFamily="34" charset="0"/>
              </a:rPr>
              <a:t>Take technology at night</a:t>
            </a:r>
          </a:p>
          <a:p>
            <a:pPr>
              <a:buFontTx/>
              <a:buNone/>
            </a:pPr>
            <a:endParaRPr lang="en-US" altLang="en-US" dirty="0">
              <a:solidFill>
                <a:schemeClr val="tx1"/>
              </a:solidFill>
            </a:endParaRPr>
          </a:p>
          <a:p>
            <a:endParaRPr lang="en-US" altLang="en-US" dirty="0">
              <a:solidFill>
                <a:schemeClr val="tx1"/>
              </a:solidFill>
            </a:endParaRPr>
          </a:p>
          <a:p>
            <a:endParaRPr lang="en-US" altLang="en-US" dirty="0">
              <a:solidFill>
                <a:schemeClr val="tx1"/>
              </a:solidFill>
            </a:endParaRPr>
          </a:p>
          <a:p>
            <a:endParaRPr lang="en-US" altLang="en-US" dirty="0"/>
          </a:p>
        </p:txBody>
      </p:sp>
    </p:spTree>
    <p:extLst>
      <p:ext uri="{BB962C8B-B14F-4D97-AF65-F5344CB8AC3E}">
        <p14:creationId xmlns:p14="http://schemas.microsoft.com/office/powerpoint/2010/main" val="175813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a:solidFill>
                  <a:srgbClr val="008000"/>
                </a:solidFill>
                <a:latin typeface="Century Gothic" panose="020B0502020202020204" pitchFamily="34" charset="0"/>
              </a:rPr>
              <a:t>What to do?</a:t>
            </a:r>
          </a:p>
        </p:txBody>
      </p:sp>
      <p:sp>
        <p:nvSpPr>
          <p:cNvPr id="33795" name="Content Placeholder 2"/>
          <p:cNvSpPr>
            <a:spLocks noGrp="1"/>
          </p:cNvSpPr>
          <p:nvPr>
            <p:ph sz="half" idx="1"/>
          </p:nvPr>
        </p:nvSpPr>
        <p:spPr>
          <a:xfrm>
            <a:off x="2014538" y="1409700"/>
            <a:ext cx="8051800" cy="3835400"/>
          </a:xfrm>
        </p:spPr>
        <p:txBody>
          <a:bodyPr/>
          <a:lstStyle/>
          <a:p>
            <a:r>
              <a:rPr lang="en-US" altLang="en-US">
                <a:latin typeface="Century Gothic" panose="020B0502020202020204" pitchFamily="34" charset="0"/>
              </a:rPr>
              <a:t>Check history of websites children have viewed</a:t>
            </a:r>
          </a:p>
          <a:p>
            <a:r>
              <a:rPr lang="en-US" altLang="en-US">
                <a:latin typeface="Century Gothic" panose="020B0502020202020204" pitchFamily="34" charset="0"/>
              </a:rPr>
              <a:t>Turn on Safe Search in Google</a:t>
            </a:r>
          </a:p>
          <a:p>
            <a:endParaRPr lang="en-US" altLang="en-US"/>
          </a:p>
        </p:txBody>
      </p:sp>
      <p:pic>
        <p:nvPicPr>
          <p:cNvPr id="3379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19751" y="3040064"/>
            <a:ext cx="3292475" cy="381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797" name="Straight Arrow Connector 6"/>
          <p:cNvCxnSpPr>
            <a:cxnSpLocks noChangeShapeType="1"/>
          </p:cNvCxnSpPr>
          <p:nvPr/>
        </p:nvCxnSpPr>
        <p:spPr bwMode="auto">
          <a:xfrm>
            <a:off x="5275264" y="4598988"/>
            <a:ext cx="1366837" cy="481012"/>
          </a:xfrm>
          <a:prstGeom prst="straightConnector1">
            <a:avLst/>
          </a:prstGeom>
          <a:noFill/>
          <a:ln w="9525">
            <a:solidFill>
              <a:schemeClr val="tx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836688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sz="half" idx="1"/>
          </p:nvPr>
        </p:nvSpPr>
        <p:spPr>
          <a:xfrm>
            <a:off x="1995488" y="812801"/>
            <a:ext cx="8051800" cy="5229225"/>
          </a:xfrm>
        </p:spPr>
        <p:txBody>
          <a:bodyPr/>
          <a:lstStyle/>
          <a:p>
            <a:r>
              <a:rPr lang="en-US" altLang="en-US">
                <a:latin typeface="Century Gothic" panose="020B0502020202020204" pitchFamily="34" charset="0"/>
              </a:rPr>
              <a:t>Encourage use of child friendly search engines e.g. Yahooligans</a:t>
            </a:r>
          </a:p>
          <a:p>
            <a:endParaRPr lang="en-US" altLang="en-US">
              <a:latin typeface="Century Gothic" panose="020B0502020202020204" pitchFamily="34" charset="0"/>
            </a:endParaRPr>
          </a:p>
          <a:p>
            <a:r>
              <a:rPr lang="en-US" altLang="en-US">
                <a:latin typeface="Century Gothic" panose="020B0502020202020204" pitchFamily="34" charset="0"/>
              </a:rPr>
              <a:t>Use safe search apps on iphones and ipads e.g. K9 browser</a:t>
            </a:r>
          </a:p>
          <a:p>
            <a:endParaRPr lang="en-US" altLang="en-US">
              <a:latin typeface="Century Gothic" panose="020B0502020202020204" pitchFamily="34" charset="0"/>
            </a:endParaRPr>
          </a:p>
          <a:p>
            <a:r>
              <a:rPr lang="en-US" altLang="en-US">
                <a:latin typeface="Century Gothic" panose="020B0502020202020204" pitchFamily="34" charset="0"/>
              </a:rPr>
              <a:t>Think about when your child needs a mobile phone. Contact the provider to put restrictions on usage. </a:t>
            </a:r>
          </a:p>
          <a:p>
            <a:endParaRPr lang="en-US" altLang="en-US"/>
          </a:p>
          <a:p>
            <a:endParaRPr lang="en-US" altLang="en-US"/>
          </a:p>
          <a:p>
            <a:endParaRPr lang="en-US" altLang="en-US"/>
          </a:p>
        </p:txBody>
      </p:sp>
    </p:spTree>
    <p:extLst>
      <p:ext uri="{BB962C8B-B14F-4D97-AF65-F5344CB8AC3E}">
        <p14:creationId xmlns:p14="http://schemas.microsoft.com/office/powerpoint/2010/main" val="835080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sz="half" idx="1"/>
          </p:nvPr>
        </p:nvSpPr>
        <p:spPr>
          <a:xfrm>
            <a:off x="2014538" y="1409701"/>
            <a:ext cx="8051800" cy="4729163"/>
          </a:xfrm>
        </p:spPr>
        <p:txBody>
          <a:bodyPr/>
          <a:lstStyle/>
          <a:p>
            <a:r>
              <a:rPr lang="en-US" altLang="en-US">
                <a:latin typeface="Century Gothic" panose="020B0502020202020204" pitchFamily="34" charset="0"/>
              </a:rPr>
              <a:t>Make sure you use a firewall and have anti-virus software</a:t>
            </a:r>
          </a:p>
          <a:p>
            <a:pPr>
              <a:buFontTx/>
              <a:buNone/>
            </a:pPr>
            <a:endParaRPr lang="en-US" altLang="en-US">
              <a:latin typeface="Century Gothic" panose="020B0502020202020204" pitchFamily="34" charset="0"/>
            </a:endParaRPr>
          </a:p>
          <a:p>
            <a:r>
              <a:rPr lang="en-US" altLang="en-US">
                <a:latin typeface="Century Gothic" panose="020B0502020202020204" pitchFamily="34" charset="0"/>
              </a:rPr>
              <a:t>Set up a family email for websites children access</a:t>
            </a:r>
          </a:p>
          <a:p>
            <a:endParaRPr lang="en-US" altLang="en-US">
              <a:latin typeface="Century Gothic" panose="020B0502020202020204" pitchFamily="34" charset="0"/>
            </a:endParaRPr>
          </a:p>
          <a:p>
            <a:r>
              <a:rPr lang="en-US" altLang="en-US">
                <a:latin typeface="Century Gothic" panose="020B0502020202020204" pitchFamily="34" charset="0"/>
              </a:rPr>
              <a:t>Encourage children to not use a nickname on sites and not share personal information</a:t>
            </a:r>
          </a:p>
          <a:p>
            <a:endParaRPr lang="en-US" altLang="en-US"/>
          </a:p>
          <a:p>
            <a:endParaRPr lang="en-US" altLang="en-US"/>
          </a:p>
        </p:txBody>
      </p:sp>
    </p:spTree>
    <p:extLst>
      <p:ext uri="{BB962C8B-B14F-4D97-AF65-F5344CB8AC3E}">
        <p14:creationId xmlns:p14="http://schemas.microsoft.com/office/powerpoint/2010/main" val="2292353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en-US">
                <a:solidFill>
                  <a:srgbClr val="008000"/>
                </a:solidFill>
                <a:latin typeface="Century Gothic" panose="020B0502020202020204" pitchFamily="34" charset="0"/>
              </a:rPr>
              <a:t>Gaming</a:t>
            </a:r>
          </a:p>
        </p:txBody>
      </p:sp>
      <p:sp>
        <p:nvSpPr>
          <p:cNvPr id="36867" name="Content Placeholder 2"/>
          <p:cNvSpPr>
            <a:spLocks noGrp="1"/>
          </p:cNvSpPr>
          <p:nvPr>
            <p:ph sz="half" idx="1"/>
          </p:nvPr>
        </p:nvSpPr>
        <p:spPr>
          <a:xfrm>
            <a:off x="2014538" y="1409701"/>
            <a:ext cx="8051800" cy="2708275"/>
          </a:xfrm>
        </p:spPr>
        <p:txBody>
          <a:bodyPr/>
          <a:lstStyle/>
          <a:p>
            <a:r>
              <a:rPr lang="en-US" altLang="en-US" sz="2400">
                <a:latin typeface="Century Gothic" panose="020B0502020202020204" pitchFamily="34" charset="0"/>
              </a:rPr>
              <a:t>Massively multiplayer online role playing games</a:t>
            </a:r>
          </a:p>
          <a:p>
            <a:r>
              <a:rPr lang="en-US" altLang="en-US" sz="2400">
                <a:latin typeface="Century Gothic" panose="020B0502020202020204" pitchFamily="34" charset="0"/>
              </a:rPr>
              <a:t>Talk to children about playing with strangers and giving personal information</a:t>
            </a:r>
          </a:p>
          <a:p>
            <a:endParaRPr lang="en-US" altLang="en-US" sz="2400"/>
          </a:p>
        </p:txBody>
      </p:sp>
      <p:pic>
        <p:nvPicPr>
          <p:cNvPr id="3686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60563" y="2925763"/>
            <a:ext cx="7181850"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07499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en-US" dirty="0">
                <a:solidFill>
                  <a:srgbClr val="008000"/>
                </a:solidFill>
                <a:latin typeface="Century Gothic" panose="020B0502020202020204" pitchFamily="34" charset="0"/>
              </a:rPr>
              <a:t>Gaming</a:t>
            </a:r>
          </a:p>
        </p:txBody>
      </p:sp>
      <p:sp>
        <p:nvSpPr>
          <p:cNvPr id="36867" name="Content Placeholder 2"/>
          <p:cNvSpPr>
            <a:spLocks noGrp="1"/>
          </p:cNvSpPr>
          <p:nvPr>
            <p:ph sz="half" idx="1"/>
          </p:nvPr>
        </p:nvSpPr>
        <p:spPr>
          <a:xfrm>
            <a:off x="74613" y="2528888"/>
            <a:ext cx="8051800" cy="1641476"/>
          </a:xfrm>
        </p:spPr>
        <p:txBody>
          <a:bodyPr/>
          <a:lstStyle/>
          <a:p>
            <a:r>
              <a:rPr lang="en-US" altLang="en-US" sz="2400" dirty="0">
                <a:hlinkClick r:id="rId2"/>
              </a:rPr>
              <a:t>https://www.youtube.com/watch?v=-AX5sIDb8gE</a:t>
            </a:r>
            <a:r>
              <a:rPr lang="en-US" altLang="en-US" sz="2400" dirty="0"/>
              <a:t> </a:t>
            </a:r>
          </a:p>
        </p:txBody>
      </p:sp>
      <p:pic>
        <p:nvPicPr>
          <p:cNvPr id="368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5488" y="3214688"/>
            <a:ext cx="7181850"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058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p:cNvPicPr>
            <a:picLocks noGrp="1"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6234114" y="461964"/>
            <a:ext cx="2619375" cy="1228725"/>
          </a:xfrm>
          <a:noFill/>
        </p:spPr>
      </p:pic>
      <p:pic>
        <p:nvPicPr>
          <p:cNvPr id="37891"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8500" y="325439"/>
            <a:ext cx="18669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AutoShape 4"/>
          <p:cNvSpPr>
            <a:spLocks noChangeArrowheads="1"/>
          </p:cNvSpPr>
          <p:nvPr/>
        </p:nvSpPr>
        <p:spPr bwMode="auto">
          <a:xfrm>
            <a:off x="1860550" y="412751"/>
            <a:ext cx="2387600" cy="1382713"/>
          </a:xfrm>
          <a:prstGeom prst="plus">
            <a:avLst>
              <a:gd name="adj" fmla="val 25000"/>
            </a:avLst>
          </a:prstGeom>
          <a:solidFill>
            <a:srgbClr val="FF00FF"/>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GB" altLang="en-US" b="1">
                <a:latin typeface="Century Gothic" panose="020B0502020202020204" pitchFamily="34" charset="0"/>
              </a:rPr>
              <a:t>Social </a:t>
            </a:r>
          </a:p>
          <a:p>
            <a:pPr algn="ctr" eaLnBrk="1" hangingPunct="1"/>
            <a:r>
              <a:rPr lang="en-GB" altLang="en-US" b="1">
                <a:latin typeface="Century Gothic" panose="020B0502020202020204" pitchFamily="34" charset="0"/>
              </a:rPr>
              <a:t>networking</a:t>
            </a:r>
          </a:p>
        </p:txBody>
      </p:sp>
      <p:pic>
        <p:nvPicPr>
          <p:cNvPr id="37893" name="Picture 5"/>
          <p:cNvPicPr>
            <a:picLocks noGrp="1" noChangeAspect="1" noChangeArrowheads="1"/>
          </p:cNvPicPr>
          <p:nvPr>
            <p:ph type="body" idx="4294967295"/>
          </p:nvPr>
        </p:nvPicPr>
        <p:blipFill>
          <a:blip r:embed="rId5">
            <a:extLst>
              <a:ext uri="{28A0092B-C50C-407E-A947-70E740481C1C}">
                <a14:useLocalDpi xmlns:a14="http://schemas.microsoft.com/office/drawing/2010/main" val="0"/>
              </a:ext>
            </a:extLst>
          </a:blip>
          <a:srcRect/>
          <a:stretch>
            <a:fillRect/>
          </a:stretch>
        </p:blipFill>
        <p:spPr>
          <a:xfrm>
            <a:off x="8221664" y="0"/>
            <a:ext cx="2446337" cy="2171700"/>
          </a:xfrm>
        </p:spPr>
      </p:pic>
      <p:sp>
        <p:nvSpPr>
          <p:cNvPr id="37894" name="Text Box 8"/>
          <p:cNvSpPr txBox="1">
            <a:spLocks noChangeArrowheads="1"/>
          </p:cNvSpPr>
          <p:nvPr/>
        </p:nvSpPr>
        <p:spPr bwMode="auto">
          <a:xfrm>
            <a:off x="1916114" y="2847975"/>
            <a:ext cx="7678737"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Char char="•"/>
            </a:pPr>
            <a:endParaRPr lang="en-GB" altLang="en-US" sz="1800"/>
          </a:p>
          <a:p>
            <a:pPr eaLnBrk="1" hangingPunct="1">
              <a:spcBef>
                <a:spcPct val="50000"/>
              </a:spcBef>
              <a:buFontTx/>
              <a:buChar char="•"/>
            </a:pPr>
            <a:r>
              <a:rPr lang="en-GB" altLang="en-US" sz="1800"/>
              <a:t> </a:t>
            </a:r>
            <a:endParaRPr lang="en-GB" altLang="en-US" sz="2000"/>
          </a:p>
          <a:p>
            <a:pPr eaLnBrk="1" hangingPunct="1">
              <a:spcBef>
                <a:spcPct val="50000"/>
              </a:spcBef>
              <a:buFontTx/>
              <a:buChar char="•"/>
            </a:pPr>
            <a:endParaRPr lang="en-GB" altLang="en-US" sz="2000"/>
          </a:p>
        </p:txBody>
      </p:sp>
      <p:sp>
        <p:nvSpPr>
          <p:cNvPr id="37895" name="Rectangle 6"/>
          <p:cNvSpPr>
            <a:spLocks noChangeArrowheads="1"/>
          </p:cNvSpPr>
          <p:nvPr/>
        </p:nvSpPr>
        <p:spPr bwMode="auto">
          <a:xfrm>
            <a:off x="2081213" y="1770063"/>
            <a:ext cx="8081962"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endParaRPr lang="en-US" altLang="en-US">
              <a:latin typeface="Century Gothic" panose="020B0502020202020204" pitchFamily="34" charset="0"/>
            </a:endParaRPr>
          </a:p>
          <a:p>
            <a:pPr eaLnBrk="1" hangingPunct="1">
              <a:buFont typeface="Arial" panose="020B0604020202020204" pitchFamily="34" charset="0"/>
              <a:buChar char="•"/>
            </a:pPr>
            <a:r>
              <a:rPr lang="en-US" altLang="en-US">
                <a:latin typeface="Century Gothic" panose="020B0502020202020204" pitchFamily="34" charset="0"/>
              </a:rPr>
              <a:t>18% of 9 to 10 year olds and 25% of 11 to 12 year olds have a Facebook profile</a:t>
            </a:r>
          </a:p>
          <a:p>
            <a:pPr eaLnBrk="1" hangingPunct="1"/>
            <a:endParaRPr lang="en-US" altLang="en-US">
              <a:latin typeface="Century Gothic" panose="020B0502020202020204" pitchFamily="34" charset="0"/>
            </a:endParaRPr>
          </a:p>
          <a:p>
            <a:pPr eaLnBrk="1" hangingPunct="1">
              <a:buFont typeface="Arial" panose="020B0604020202020204" pitchFamily="34" charset="0"/>
              <a:buChar char="•"/>
            </a:pPr>
            <a:r>
              <a:rPr lang="en-US" altLang="en-US">
                <a:latin typeface="Century Gothic" panose="020B0502020202020204" pitchFamily="34" charset="0"/>
              </a:rPr>
              <a:t>14% accept all friends</a:t>
            </a:r>
          </a:p>
          <a:p>
            <a:pPr eaLnBrk="1" hangingPunct="1">
              <a:buFont typeface="Arial" panose="020B0604020202020204" pitchFamily="34" charset="0"/>
              <a:buChar char="•"/>
            </a:pPr>
            <a:endParaRPr lang="en-US" altLang="en-US">
              <a:latin typeface="Century Gothic" panose="020B0502020202020204" pitchFamily="34" charset="0"/>
            </a:endParaRPr>
          </a:p>
          <a:p>
            <a:pPr eaLnBrk="1" hangingPunct="1">
              <a:buFont typeface="Arial" panose="020B0604020202020204" pitchFamily="34" charset="0"/>
              <a:buChar char="•"/>
            </a:pPr>
            <a:r>
              <a:rPr lang="en-US" altLang="en-US">
                <a:latin typeface="Century Gothic" panose="020B0502020202020204" pitchFamily="34" charset="0"/>
              </a:rPr>
              <a:t>Only half keep their profiles private</a:t>
            </a:r>
          </a:p>
          <a:p>
            <a:pPr eaLnBrk="1" hangingPunct="1">
              <a:buFont typeface="Arial" panose="020B0604020202020204" pitchFamily="34" charset="0"/>
              <a:buChar char="•"/>
            </a:pPr>
            <a:endParaRPr lang="en-US" altLang="en-US">
              <a:latin typeface="Century Gothic" panose="020B0502020202020204" pitchFamily="34" charset="0"/>
            </a:endParaRPr>
          </a:p>
          <a:p>
            <a:pPr eaLnBrk="1" hangingPunct="1">
              <a:buFont typeface="Arial" panose="020B0604020202020204" pitchFamily="34" charset="0"/>
              <a:buChar char="•"/>
            </a:pPr>
            <a:r>
              <a:rPr lang="en-US" altLang="en-US">
                <a:latin typeface="Century Gothic" panose="020B0502020202020204" pitchFamily="34" charset="0"/>
              </a:rPr>
              <a:t>¼ give a false age</a:t>
            </a:r>
          </a:p>
          <a:p>
            <a:pPr eaLnBrk="1" hangingPunct="1">
              <a:buFont typeface="Arial" panose="020B0604020202020204" pitchFamily="34" charset="0"/>
              <a:buChar char="•"/>
            </a:pPr>
            <a:endParaRPr lang="en-US" altLang="en-US">
              <a:latin typeface="Century Gothic" panose="020B0502020202020204" pitchFamily="34" charset="0"/>
            </a:endParaRPr>
          </a:p>
          <a:p>
            <a:pPr eaLnBrk="1" hangingPunct="1">
              <a:buFont typeface="Arial" panose="020B0604020202020204" pitchFamily="34" charset="0"/>
              <a:buChar char="•"/>
            </a:pPr>
            <a:r>
              <a:rPr lang="en-US" altLang="en-US">
                <a:latin typeface="Century Gothic" panose="020B0502020202020204" pitchFamily="34" charset="0"/>
              </a:rPr>
              <a:t>3% meet up with someone online that they have never met</a:t>
            </a:r>
          </a:p>
          <a:p>
            <a:pPr eaLnBrk="1" hangingPunct="1"/>
            <a:endParaRPr lang="en-US" altLang="en-US" sz="1800"/>
          </a:p>
          <a:p>
            <a:pPr eaLnBrk="1" hangingPunct="1"/>
            <a:endParaRPr lang="en-US" altLang="en-US" sz="1800"/>
          </a:p>
        </p:txBody>
      </p:sp>
    </p:spTree>
    <p:extLst>
      <p:ext uri="{BB962C8B-B14F-4D97-AF65-F5344CB8AC3E}">
        <p14:creationId xmlns:p14="http://schemas.microsoft.com/office/powerpoint/2010/main" val="9205766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048" t="13375" r="43809" b="11958"/>
          <a:stretch/>
        </p:blipFill>
        <p:spPr bwMode="auto">
          <a:xfrm>
            <a:off x="4034971" y="145143"/>
            <a:ext cx="4746173" cy="6400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1751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1"/>
          <p:cNvSpPr>
            <a:spLocks noGrp="1"/>
          </p:cNvSpPr>
          <p:nvPr>
            <p:ph/>
          </p:nvPr>
        </p:nvSpPr>
        <p:spPr>
          <a:xfrm>
            <a:off x="2014539" y="538164"/>
            <a:ext cx="8093075" cy="6300787"/>
          </a:xfrm>
        </p:spPr>
        <p:txBody>
          <a:bodyPr/>
          <a:lstStyle/>
          <a:p>
            <a:pPr>
              <a:buFontTx/>
              <a:buNone/>
            </a:pPr>
            <a:r>
              <a:rPr lang="en-US" altLang="en-US" dirty="0">
                <a:solidFill>
                  <a:srgbClr val="008000"/>
                </a:solidFill>
                <a:latin typeface="Century Gothic" panose="020B0502020202020204" pitchFamily="34" charset="0"/>
              </a:rPr>
              <a:t>Ban or Educate?</a:t>
            </a:r>
          </a:p>
          <a:p>
            <a:pPr>
              <a:buFontTx/>
              <a:buNone/>
            </a:pPr>
            <a:r>
              <a:rPr lang="en-US" altLang="en-US" dirty="0">
                <a:solidFill>
                  <a:srgbClr val="008000"/>
                </a:solidFill>
                <a:latin typeface="Century Gothic" panose="020B0502020202020204" pitchFamily="34" charset="0"/>
              </a:rPr>
              <a:t>Facebook and most other social media sites are for over 13 year olds.</a:t>
            </a:r>
          </a:p>
          <a:p>
            <a:r>
              <a:rPr lang="en-US" altLang="en-US" dirty="0">
                <a:solidFill>
                  <a:schemeClr val="tx1"/>
                </a:solidFill>
                <a:latin typeface="Century Gothic" panose="020B0502020202020204" pitchFamily="34" charset="0"/>
              </a:rPr>
              <a:t>Build a profile with your child. Discuss what personal information to share.</a:t>
            </a:r>
          </a:p>
          <a:p>
            <a:r>
              <a:rPr lang="en-US" altLang="en-US" dirty="0">
                <a:solidFill>
                  <a:schemeClr val="tx1"/>
                </a:solidFill>
                <a:latin typeface="Century Gothic" panose="020B0502020202020204" pitchFamily="34" charset="0"/>
              </a:rPr>
              <a:t>Set a strong password.</a:t>
            </a:r>
          </a:p>
          <a:p>
            <a:r>
              <a:rPr lang="en-US" altLang="en-US" dirty="0" smtClean="0">
                <a:solidFill>
                  <a:schemeClr val="tx1"/>
                </a:solidFill>
                <a:latin typeface="Century Gothic" panose="020B0502020202020204" pitchFamily="34" charset="0"/>
              </a:rPr>
              <a:t>Talk openly with your child about these things.</a:t>
            </a:r>
            <a:endParaRPr lang="en-US" altLang="en-US" dirty="0">
              <a:solidFill>
                <a:schemeClr val="tx1"/>
              </a:solidFill>
              <a:latin typeface="Century Gothic" panose="020B0502020202020204" pitchFamily="34" charset="0"/>
            </a:endParaRPr>
          </a:p>
          <a:p>
            <a:r>
              <a:rPr lang="en-US" altLang="en-US" dirty="0">
                <a:solidFill>
                  <a:schemeClr val="tx1"/>
                </a:solidFill>
                <a:latin typeface="Century Gothic" panose="020B0502020202020204" pitchFamily="34" charset="0"/>
              </a:rPr>
              <a:t>Discuss which photos are appropriate to post and how they can be misused.</a:t>
            </a:r>
          </a:p>
          <a:p>
            <a:r>
              <a:rPr lang="en-US" altLang="en-US" dirty="0">
                <a:solidFill>
                  <a:schemeClr val="tx1"/>
                </a:solidFill>
                <a:latin typeface="Century Gothic" panose="020B0502020202020204" pitchFamily="34" charset="0"/>
              </a:rPr>
              <a:t>Explain that friends should be people they know.</a:t>
            </a:r>
          </a:p>
          <a:p>
            <a:r>
              <a:rPr lang="en-US" altLang="en-US" dirty="0">
                <a:solidFill>
                  <a:schemeClr val="tx1"/>
                </a:solidFill>
                <a:latin typeface="Century Gothic" panose="020B0502020202020204" pitchFamily="34" charset="0"/>
              </a:rPr>
              <a:t>Set strong privacy settings to friends only.</a:t>
            </a:r>
          </a:p>
          <a:p>
            <a:pPr>
              <a:buFontTx/>
              <a:buNone/>
            </a:pPr>
            <a:endParaRPr lang="en-US" altLang="en-US" dirty="0">
              <a:solidFill>
                <a:schemeClr val="tx1"/>
              </a:solidFill>
            </a:endParaRPr>
          </a:p>
          <a:p>
            <a:pPr>
              <a:buFontTx/>
              <a:buNone/>
            </a:pPr>
            <a:endParaRPr lang="en-US" altLang="en-US" dirty="0">
              <a:solidFill>
                <a:schemeClr val="tx1"/>
              </a:solidFill>
            </a:endParaRPr>
          </a:p>
          <a:p>
            <a:pPr>
              <a:buFontTx/>
              <a:buNone/>
            </a:pPr>
            <a:endParaRPr lang="en-US" altLang="en-US" dirty="0">
              <a:solidFill>
                <a:srgbClr val="008000"/>
              </a:solidFill>
            </a:endParaRPr>
          </a:p>
          <a:p>
            <a:pPr>
              <a:buFontTx/>
              <a:buNone/>
            </a:pPr>
            <a:endParaRPr lang="en-US" altLang="en-US" dirty="0"/>
          </a:p>
        </p:txBody>
      </p:sp>
    </p:spTree>
    <p:extLst>
      <p:ext uri="{BB962C8B-B14F-4D97-AF65-F5344CB8AC3E}">
        <p14:creationId xmlns:p14="http://schemas.microsoft.com/office/powerpoint/2010/main" val="32643824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860551" y="293688"/>
            <a:ext cx="8093075" cy="1143000"/>
          </a:xfrm>
        </p:spPr>
        <p:txBody>
          <a:bodyPr/>
          <a:lstStyle/>
          <a:p>
            <a:pPr algn="ctr" eaLnBrk="1" hangingPunct="1"/>
            <a:r>
              <a:rPr lang="en-GB" altLang="en-US">
                <a:solidFill>
                  <a:srgbClr val="008000"/>
                </a:solidFill>
              </a:rPr>
              <a:t>For more information…..</a:t>
            </a:r>
          </a:p>
        </p:txBody>
      </p:sp>
      <p:sp>
        <p:nvSpPr>
          <p:cNvPr id="40963" name="Rectangle 3"/>
          <p:cNvSpPr>
            <a:spLocks noGrp="1" noChangeArrowheads="1"/>
          </p:cNvSpPr>
          <p:nvPr>
            <p:ph type="body" idx="1"/>
          </p:nvPr>
        </p:nvSpPr>
        <p:spPr>
          <a:xfrm>
            <a:off x="2014539" y="1409701"/>
            <a:ext cx="8093075" cy="4729163"/>
          </a:xfrm>
        </p:spPr>
        <p:txBody>
          <a:bodyPr/>
          <a:lstStyle/>
          <a:p>
            <a:r>
              <a:rPr lang="en-GB" altLang="en-US" dirty="0">
                <a:latin typeface="Century Gothic" panose="020B0502020202020204" pitchFamily="34" charset="0"/>
                <a:hlinkClick r:id="rId3"/>
              </a:rPr>
              <a:t>www.thinkuknow.com</a:t>
            </a:r>
            <a:endParaRPr lang="en-GB" altLang="en-US" dirty="0">
              <a:latin typeface="Century Gothic" panose="020B0502020202020204" pitchFamily="34" charset="0"/>
            </a:endParaRPr>
          </a:p>
          <a:p>
            <a:pPr eaLnBrk="1" hangingPunct="1"/>
            <a:r>
              <a:rPr lang="en-GB" altLang="en-US" dirty="0" smtClean="0">
                <a:latin typeface="Century Gothic" panose="020B0502020202020204" pitchFamily="34" charset="0"/>
                <a:hlinkClick r:id="rId4"/>
              </a:rPr>
              <a:t>http</a:t>
            </a:r>
            <a:r>
              <a:rPr lang="en-GB" altLang="en-US" dirty="0">
                <a:latin typeface="Century Gothic" panose="020B0502020202020204" pitchFamily="34" charset="0"/>
                <a:hlinkClick r:id="rId4"/>
              </a:rPr>
              <a:t>://www.parentscentre.gov.uk/</a:t>
            </a:r>
            <a:r>
              <a:rPr lang="en-GB" altLang="en-US" dirty="0">
                <a:latin typeface="Century Gothic" panose="020B0502020202020204" pitchFamily="34" charset="0"/>
              </a:rPr>
              <a:t> </a:t>
            </a:r>
          </a:p>
          <a:p>
            <a:pPr eaLnBrk="1" hangingPunct="1"/>
            <a:r>
              <a:rPr lang="en-GB" altLang="en-US" dirty="0" smtClean="0">
                <a:latin typeface="Century Gothic" panose="020B0502020202020204" pitchFamily="34" charset="0"/>
                <a:hlinkClick r:id="rId5"/>
              </a:rPr>
              <a:t>http</a:t>
            </a:r>
            <a:r>
              <a:rPr lang="en-GB" altLang="en-US" dirty="0">
                <a:latin typeface="Century Gothic" panose="020B0502020202020204" pitchFamily="34" charset="0"/>
                <a:hlinkClick r:id="rId5"/>
              </a:rPr>
              <a:t>://www.getnetwise.org/</a:t>
            </a:r>
            <a:endParaRPr lang="en-GB" altLang="en-US" dirty="0">
              <a:latin typeface="Century Gothic" panose="020B0502020202020204" pitchFamily="34" charset="0"/>
            </a:endParaRPr>
          </a:p>
          <a:p>
            <a:pPr eaLnBrk="1" hangingPunct="1"/>
            <a:r>
              <a:rPr lang="en-GB" altLang="en-US" dirty="0">
                <a:latin typeface="Century Gothic" panose="020B0502020202020204" pitchFamily="34" charset="0"/>
                <a:hlinkClick r:id="rId6"/>
              </a:rPr>
              <a:t>http://www.childnet-int.org/</a:t>
            </a:r>
            <a:endParaRPr lang="en-GB" altLang="en-US" dirty="0">
              <a:latin typeface="Century Gothic" panose="020B0502020202020204" pitchFamily="34" charset="0"/>
            </a:endParaRPr>
          </a:p>
          <a:p>
            <a:pPr eaLnBrk="1" hangingPunct="1"/>
            <a:r>
              <a:rPr lang="en-GB" altLang="en-US" dirty="0">
                <a:latin typeface="Century Gothic" panose="020B0502020202020204" pitchFamily="34" charset="0"/>
                <a:hlinkClick r:id="rId7"/>
              </a:rPr>
              <a:t>http://www.bbc.co.uk/webwise/</a:t>
            </a:r>
            <a:endParaRPr lang="en-GB" altLang="en-US" dirty="0">
              <a:latin typeface="Century Gothic" panose="020B0502020202020204" pitchFamily="34" charset="0"/>
            </a:endParaRPr>
          </a:p>
          <a:p>
            <a:pPr eaLnBrk="1" hangingPunct="1"/>
            <a:r>
              <a:rPr lang="en-GB" altLang="en-US" dirty="0">
                <a:latin typeface="Century Gothic" panose="020B0502020202020204" pitchFamily="34" charset="0"/>
                <a:hlinkClick r:id="rId8"/>
              </a:rPr>
              <a:t>http://www.iwf.org.uk/</a:t>
            </a:r>
            <a:endParaRPr lang="en-GB" altLang="en-US" dirty="0">
              <a:latin typeface="Century Gothic" panose="020B0502020202020204" pitchFamily="34" charset="0"/>
            </a:endParaRPr>
          </a:p>
          <a:p>
            <a:pPr eaLnBrk="1" hangingPunct="1"/>
            <a:r>
              <a:rPr lang="en-US" altLang="en-US" dirty="0">
                <a:latin typeface="Century Gothic" panose="020B0502020202020204" pitchFamily="34" charset="0"/>
                <a:hlinkClick r:id="rId9"/>
              </a:rPr>
              <a:t>http://www.internetmatters.org/age-guides/videos.html</a:t>
            </a:r>
            <a:endParaRPr lang="en-US" altLang="en-US" dirty="0">
              <a:latin typeface="Century Gothic" panose="020B0502020202020204" pitchFamily="34" charset="0"/>
            </a:endParaRPr>
          </a:p>
          <a:p>
            <a:pPr eaLnBrk="1" hangingPunct="1"/>
            <a:r>
              <a:rPr lang="en-US" altLang="en-US" dirty="0">
                <a:latin typeface="Century Gothic" panose="020B0502020202020204" pitchFamily="34" charset="0"/>
                <a:hlinkClick r:id="rId10"/>
              </a:rPr>
              <a:t>http://facebook.com/safety</a:t>
            </a:r>
            <a:endParaRPr lang="en-US" altLang="en-US" dirty="0">
              <a:latin typeface="Century Gothic" panose="020B0502020202020204" pitchFamily="34" charset="0"/>
            </a:endParaRPr>
          </a:p>
          <a:p>
            <a:pPr eaLnBrk="1" hangingPunct="1"/>
            <a:endParaRPr lang="en-US" altLang="en-US" dirty="0">
              <a:latin typeface="Century Gothic" panose="020B0502020202020204" pitchFamily="34" charset="0"/>
            </a:endParaRPr>
          </a:p>
          <a:p>
            <a:pPr eaLnBrk="1" hangingPunct="1"/>
            <a:endParaRPr lang="en-GB" altLang="en-US" dirty="0">
              <a:latin typeface="Century Gothic" panose="020B0502020202020204" pitchFamily="34" charset="0"/>
            </a:endParaRPr>
          </a:p>
          <a:p>
            <a:pPr eaLnBrk="1" hangingPunct="1"/>
            <a:endParaRPr lang="en-GB" altLang="en-US" dirty="0">
              <a:latin typeface="Century Gothic" panose="020B0502020202020204" pitchFamily="34" charset="0"/>
            </a:endParaRPr>
          </a:p>
          <a:p>
            <a:pPr eaLnBrk="1" hangingPunct="1"/>
            <a:endParaRPr lang="en-GB" altLang="en-US" dirty="0">
              <a:latin typeface="Century Gothic" panose="020B0502020202020204" pitchFamily="34" charset="0"/>
            </a:endParaRPr>
          </a:p>
          <a:p>
            <a:pPr eaLnBrk="1" hangingPunct="1"/>
            <a:endParaRPr lang="en-GB" altLang="en-US" dirty="0">
              <a:latin typeface="Century Gothic" panose="020B0502020202020204" pitchFamily="34" charset="0"/>
            </a:endParaRPr>
          </a:p>
          <a:p>
            <a:pPr eaLnBrk="1" hangingPunct="1"/>
            <a:endParaRPr lang="en-GB" altLang="en-US" dirty="0">
              <a:latin typeface="Century Gothic" panose="020B0502020202020204" pitchFamily="34" charset="0"/>
            </a:endParaRPr>
          </a:p>
          <a:p>
            <a:pPr eaLnBrk="1" hangingPunct="1">
              <a:buFontTx/>
              <a:buNone/>
            </a:pPr>
            <a:endParaRPr lang="en-GB" altLang="en-US" dirty="0">
              <a:latin typeface="Century Gothic" panose="020B0502020202020204" pitchFamily="34" charset="0"/>
            </a:endParaRPr>
          </a:p>
        </p:txBody>
      </p:sp>
    </p:spTree>
    <p:extLst>
      <p:ext uri="{BB962C8B-B14F-4D97-AF65-F5344CB8AC3E}">
        <p14:creationId xmlns:p14="http://schemas.microsoft.com/office/powerpoint/2010/main" val="18341777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
          <p:cNvSpPr>
            <a:spLocks noGrp="1"/>
          </p:cNvSpPr>
          <p:nvPr>
            <p:ph/>
          </p:nvPr>
        </p:nvSpPr>
        <p:spPr>
          <a:xfrm>
            <a:off x="2014538" y="558800"/>
            <a:ext cx="8013700" cy="5907088"/>
          </a:xfrm>
        </p:spPr>
        <p:txBody>
          <a:bodyPr/>
          <a:lstStyle/>
          <a:p>
            <a:pPr lvl="1">
              <a:lnSpc>
                <a:spcPct val="80000"/>
              </a:lnSpc>
            </a:pPr>
            <a:endParaRPr lang="en-GB" altLang="en-US" sz="1800">
              <a:latin typeface="Century Gothic" panose="020B0502020202020204" pitchFamily="34" charset="0"/>
            </a:endParaRPr>
          </a:p>
          <a:p>
            <a:pPr>
              <a:lnSpc>
                <a:spcPct val="80000"/>
              </a:lnSpc>
            </a:pPr>
            <a:r>
              <a:rPr lang="en-GB" altLang="en-US" sz="1800">
                <a:latin typeface="Century Gothic" panose="020B0502020202020204" pitchFamily="34" charset="0"/>
              </a:rPr>
              <a:t>Useful safe websites for links across the curriculum, including games and general resources:</a:t>
            </a:r>
          </a:p>
          <a:p>
            <a:pPr lvl="1">
              <a:lnSpc>
                <a:spcPct val="80000"/>
              </a:lnSpc>
            </a:pPr>
            <a:r>
              <a:rPr lang="en-GB" altLang="en-US" sz="1800">
                <a:latin typeface="Century Gothic" panose="020B0502020202020204" pitchFamily="34" charset="0"/>
                <a:hlinkClick r:id="rId2"/>
              </a:rPr>
              <a:t>http://www.bbc.co.uk/schools/parents/</a:t>
            </a:r>
            <a:endParaRPr lang="en-GB" altLang="en-US" sz="1800">
              <a:latin typeface="Century Gothic" panose="020B0502020202020204" pitchFamily="34" charset="0"/>
            </a:endParaRPr>
          </a:p>
          <a:p>
            <a:pPr lvl="1">
              <a:lnSpc>
                <a:spcPct val="80000"/>
              </a:lnSpc>
            </a:pPr>
            <a:r>
              <a:rPr lang="en-GB" altLang="en-US" sz="1800">
                <a:latin typeface="Century Gothic" panose="020B0502020202020204" pitchFamily="34" charset="0"/>
                <a:hlinkClick r:id="rId3"/>
              </a:rPr>
              <a:t>http://www.topmarks.co.uk/</a:t>
            </a:r>
            <a:endParaRPr lang="en-GB" altLang="en-US" sz="1800">
              <a:latin typeface="Century Gothic" panose="020B0502020202020204" pitchFamily="34" charset="0"/>
            </a:endParaRPr>
          </a:p>
          <a:p>
            <a:pPr lvl="1">
              <a:lnSpc>
                <a:spcPct val="80000"/>
              </a:lnSpc>
            </a:pPr>
            <a:r>
              <a:rPr lang="en-GB" altLang="en-US" sz="1800" u="sng">
                <a:solidFill>
                  <a:schemeClr val="hlink"/>
                </a:solidFill>
                <a:latin typeface="Century Gothic" panose="020B0502020202020204" pitchFamily="34" charset="0"/>
                <a:hlinkClick r:id="rId4"/>
              </a:rPr>
              <a:t>http://www.woodlands-junior.kent.sch.uk/Games/</a:t>
            </a:r>
            <a:endParaRPr lang="en-GB" altLang="en-US" sz="1800" u="sng">
              <a:solidFill>
                <a:schemeClr val="hlink"/>
              </a:solidFill>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5"/>
              </a:rPr>
              <a:t>http://www.bgfl.org/bgfl/15.cfm?s=15&amp;p=251,index</a:t>
            </a:r>
            <a:endParaRPr lang="en-GB" altLang="en-US" sz="1800" u="sng">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6"/>
              </a:rPr>
              <a:t>http://www.bbc.co.uk/schools/</a:t>
            </a:r>
            <a:endParaRPr lang="en-GB" altLang="en-US" sz="1800" u="sng">
              <a:latin typeface="Century Gothic" panose="020B0502020202020204" pitchFamily="34" charset="0"/>
            </a:endParaRPr>
          </a:p>
          <a:p>
            <a:pPr lvl="1">
              <a:lnSpc>
                <a:spcPct val="80000"/>
              </a:lnSpc>
            </a:pPr>
            <a:r>
              <a:rPr lang="en-GB" altLang="en-US" sz="1800" u="sng">
                <a:latin typeface="Century Gothic" panose="020B0502020202020204" pitchFamily="34" charset="0"/>
                <a:hlinkClick r:id="rId7"/>
              </a:rPr>
              <a:t>http://durham.schooljotter.com/coxhoe/Curriculum+Links</a:t>
            </a:r>
            <a:endParaRPr lang="en-GB" altLang="en-US" sz="1800" u="sng">
              <a:latin typeface="Century Gothic" panose="020B0502020202020204" pitchFamily="34" charset="0"/>
            </a:endParaRPr>
          </a:p>
          <a:p>
            <a:pPr lvl="1">
              <a:lnSpc>
                <a:spcPct val="80000"/>
              </a:lnSpc>
              <a:buFont typeface="Arial" panose="020B0604020202020204" pitchFamily="34" charset="0"/>
              <a:buNone/>
            </a:pPr>
            <a:endParaRPr lang="en-GB" altLang="en-US" sz="1800" u="sng">
              <a:latin typeface="Century Gothic" panose="020B0502020202020204" pitchFamily="34" charset="0"/>
            </a:endParaRPr>
          </a:p>
          <a:p>
            <a:pPr>
              <a:buFontTx/>
              <a:buNone/>
            </a:pPr>
            <a:endParaRPr lang="en-US" altLang="en-US" sz="1400">
              <a:latin typeface="Century Gothic" panose="020B0502020202020204" pitchFamily="34" charset="0"/>
            </a:endParaRPr>
          </a:p>
          <a:p>
            <a:pPr>
              <a:buFontTx/>
              <a:buNone/>
            </a:pPr>
            <a:endParaRPr lang="en-US" altLang="en-US" sz="1400">
              <a:solidFill>
                <a:srgbClr val="008000"/>
              </a:solidFill>
              <a:latin typeface="Century Gothic" panose="020B0502020202020204" pitchFamily="34" charset="0"/>
            </a:endParaRPr>
          </a:p>
          <a:p>
            <a:pPr>
              <a:buFontTx/>
              <a:buNone/>
            </a:pPr>
            <a:endParaRPr lang="en-US" altLang="en-US"/>
          </a:p>
        </p:txBody>
      </p:sp>
    </p:spTree>
    <p:extLst>
      <p:ext uri="{BB962C8B-B14F-4D97-AF65-F5344CB8AC3E}">
        <p14:creationId xmlns:p14="http://schemas.microsoft.com/office/powerpoint/2010/main" val="30912474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1723</Words>
  <Application>Microsoft Office PowerPoint</Application>
  <PresentationFormat>Custom</PresentationFormat>
  <Paragraphs>226</Paragraphs>
  <Slides>21</Slides>
  <Notes>8</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Benefits of technology for children:</vt:lpstr>
      <vt:lpstr>Main reason why children are not protected…</vt:lpstr>
      <vt:lpstr>PowerPoint Presentation</vt:lpstr>
      <vt:lpstr>Some of the technologies……</vt:lpstr>
      <vt:lpstr>PowerPoint Presentation</vt:lpstr>
      <vt:lpstr>PowerPoint Presentation</vt:lpstr>
      <vt:lpstr>School approach to E-safety</vt:lpstr>
      <vt:lpstr>Keeping Personal Information Safe</vt:lpstr>
      <vt:lpstr>      School                            Home</vt:lpstr>
      <vt:lpstr>Access to technology </vt:lpstr>
      <vt:lpstr>What to do?</vt:lpstr>
      <vt:lpstr>PowerPoint Presentation</vt:lpstr>
      <vt:lpstr>PowerPoint Presentation</vt:lpstr>
      <vt:lpstr>Gaming</vt:lpstr>
      <vt:lpstr>Gaming</vt:lpstr>
      <vt:lpstr>PowerPoint Presentation</vt:lpstr>
      <vt:lpstr>PowerPoint Presentation</vt:lpstr>
      <vt:lpstr>PowerPoint Presentation</vt:lpstr>
      <vt:lpstr>For more information…..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Allen</dc:creator>
  <cp:lastModifiedBy>Jack Allen</cp:lastModifiedBy>
  <cp:revision>6</cp:revision>
  <dcterms:created xsi:type="dcterms:W3CDTF">2016-10-02T11:48:48Z</dcterms:created>
  <dcterms:modified xsi:type="dcterms:W3CDTF">2016-10-06T13:34:22Z</dcterms:modified>
</cp:coreProperties>
</file>